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8" r:id="rId5"/>
    <p:sldId id="281" r:id="rId6"/>
    <p:sldId id="261" r:id="rId7"/>
    <p:sldId id="262" r:id="rId8"/>
    <p:sldId id="264" r:id="rId9"/>
    <p:sldId id="263" r:id="rId10"/>
    <p:sldId id="265" r:id="rId11"/>
    <p:sldId id="286" r:id="rId12"/>
    <p:sldId id="266" r:id="rId13"/>
    <p:sldId id="288" r:id="rId14"/>
    <p:sldId id="267" r:id="rId15"/>
    <p:sldId id="282" r:id="rId16"/>
    <p:sldId id="284" r:id="rId17"/>
    <p:sldId id="285" r:id="rId18"/>
    <p:sldId id="268" r:id="rId19"/>
    <p:sldId id="269" r:id="rId20"/>
    <p:sldId id="270" r:id="rId21"/>
    <p:sldId id="271" r:id="rId22"/>
    <p:sldId id="273" r:id="rId23"/>
    <p:sldId id="272" r:id="rId24"/>
    <p:sldId id="274" r:id="rId25"/>
    <p:sldId id="275" r:id="rId26"/>
    <p:sldId id="276" r:id="rId27"/>
    <p:sldId id="277" r:id="rId28"/>
    <p:sldId id="279" r:id="rId29"/>
    <p:sldId id="280" r:id="rId3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002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45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781B70-71CE-49B0-9D2F-8966F36D6D9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605731-0B58-4E18-82AC-13598028894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CDE1CC-9319-4596-B968-195983456A0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4AE0C-411D-49CC-A2EA-72CD37143FC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EB790A-83A5-4BA0-BEB4-AD3005CC8C1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A68188-D66C-4F19-9D54-CA4B73E57FB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E7AA40-2834-4F7A-89F6-B5AA96FD79F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754E4D-6B87-428E-9433-1649E700C1B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A5D60B-CB4E-4493-A638-0C41F4AEA63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B146B4-96C1-4A3A-9363-AD81C3320C6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C4CDA2-D130-4350-874B-2FE982F6724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101CA7D3-6157-4500-BFA0-A6A16F5A165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AE9A87B9-A7D4-424E-A766-3CEEF8D016E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Заголовок, объект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CCEB085D-0EC1-450F-9E90-35C0C9069A0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EBFE1294-4B4B-40DB-BEB6-97198BD42EC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E3B7FCD-95C8-45E5-B7B4-5EA203479E5B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9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тема УХОД ЗА ПЧЕЛАМИ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0" y="1125538"/>
            <a:ext cx="9144000" cy="5732462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ru-RU" sz="2400"/>
          </a:p>
          <a:p>
            <a:pPr>
              <a:lnSpc>
                <a:spcPct val="80000"/>
              </a:lnSpc>
            </a:pPr>
            <a:r>
              <a:rPr lang="ru-RU" sz="2400"/>
              <a:t>1. История технологии содержания пчел. Открытия и изобретения, определившие развитие технологии.</a:t>
            </a:r>
          </a:p>
          <a:p>
            <a:pPr>
              <a:lnSpc>
                <a:spcPct val="80000"/>
              </a:lnSpc>
            </a:pPr>
            <a:r>
              <a:rPr lang="ru-RU" sz="2400"/>
              <a:t>2. Особенности Кемеровской технологии содержания пчел.</a:t>
            </a:r>
          </a:p>
          <a:p>
            <a:pPr>
              <a:lnSpc>
                <a:spcPct val="80000"/>
              </a:lnSpc>
            </a:pPr>
            <a:r>
              <a:rPr lang="ru-RU" sz="2400"/>
              <a:t>3. Организация пасеки и точка.</a:t>
            </a:r>
          </a:p>
          <a:p>
            <a:pPr>
              <a:lnSpc>
                <a:spcPct val="80000"/>
              </a:lnSpc>
            </a:pPr>
            <a:r>
              <a:rPr lang="ru-RU" sz="2400"/>
              <a:t>4. Работы на пасеке зимой.</a:t>
            </a:r>
          </a:p>
          <a:p>
            <a:pPr>
              <a:lnSpc>
                <a:spcPct val="80000"/>
              </a:lnSpc>
            </a:pPr>
            <a:r>
              <a:rPr lang="ru-RU" sz="2400"/>
              <a:t>5. Выставка пчел из зимовника.</a:t>
            </a:r>
          </a:p>
          <a:p>
            <a:pPr>
              <a:lnSpc>
                <a:spcPct val="80000"/>
              </a:lnSpc>
            </a:pPr>
            <a:r>
              <a:rPr lang="ru-RU" sz="2400"/>
              <a:t>6. Правила осмотра пчелиных семей.</a:t>
            </a:r>
          </a:p>
          <a:p>
            <a:pPr>
              <a:lnSpc>
                <a:spcPct val="80000"/>
              </a:lnSpc>
            </a:pPr>
            <a:r>
              <a:rPr lang="ru-RU" sz="2400"/>
              <a:t>7. Работы на пасеке весной.</a:t>
            </a:r>
          </a:p>
          <a:p>
            <a:pPr>
              <a:lnSpc>
                <a:spcPct val="80000"/>
              </a:lnSpc>
            </a:pPr>
            <a:r>
              <a:rPr lang="ru-RU" sz="2400"/>
              <a:t>8. Размножение пчелиных семей (роение).</a:t>
            </a:r>
          </a:p>
          <a:p>
            <a:pPr>
              <a:lnSpc>
                <a:spcPct val="80000"/>
              </a:lnSpc>
            </a:pPr>
            <a:r>
              <a:rPr lang="ru-RU" sz="2400"/>
              <a:t>9. Искусственное размножение пчелиных семей.</a:t>
            </a:r>
          </a:p>
          <a:p>
            <a:pPr>
              <a:lnSpc>
                <a:spcPct val="80000"/>
              </a:lnSpc>
            </a:pPr>
            <a:r>
              <a:rPr lang="ru-RU" sz="2400"/>
              <a:t>10. Особенности медосборных условий в Новосибирской области.</a:t>
            </a:r>
          </a:p>
          <a:p>
            <a:pPr>
              <a:lnSpc>
                <a:spcPct val="80000"/>
              </a:lnSpc>
            </a:pPr>
            <a:r>
              <a:rPr lang="ru-RU" sz="2400"/>
              <a:t>11. Подготовка к зимовке и зимовка пчел.</a:t>
            </a:r>
          </a:p>
          <a:p>
            <a:pPr>
              <a:lnSpc>
                <a:spcPct val="80000"/>
              </a:lnSpc>
            </a:pPr>
            <a:r>
              <a:rPr lang="ru-RU" sz="2400"/>
              <a:t>12. Организационная работа зооинженера в пчеловодстве.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5076825" cy="1268413"/>
          </a:xfrm>
        </p:spPr>
        <p:txBody>
          <a:bodyPr/>
          <a:lstStyle/>
          <a:p>
            <a:pPr algn="l"/>
            <a:r>
              <a:rPr lang="ru-RU" sz="3200"/>
              <a:t>ПРАВИЛА ОСМОТРА</a:t>
            </a:r>
            <a:br>
              <a:rPr lang="ru-RU" sz="3200"/>
            </a:br>
            <a:r>
              <a:rPr lang="ru-RU" sz="3200"/>
              <a:t> ПЧЕЛИНЫХ СЕМЕЙ</a:t>
            </a:r>
            <a:br>
              <a:rPr lang="ru-RU" sz="3200"/>
            </a:br>
            <a:endParaRPr lang="ru-RU" sz="320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125538"/>
            <a:ext cx="9144000" cy="5732462"/>
          </a:xfrm>
        </p:spPr>
        <p:txBody>
          <a:bodyPr/>
          <a:lstStyle/>
          <a:p>
            <a:r>
              <a:rPr lang="ru-RU"/>
              <a:t>Проводить следует</a:t>
            </a:r>
          </a:p>
          <a:p>
            <a:pPr>
              <a:buFontTx/>
              <a:buNone/>
            </a:pPr>
            <a:r>
              <a:rPr lang="ru-RU"/>
              <a:t>быстро, но без лишней</a:t>
            </a:r>
          </a:p>
          <a:p>
            <a:pPr>
              <a:buFontTx/>
              <a:buNone/>
            </a:pPr>
            <a:r>
              <a:rPr lang="ru-RU"/>
              <a:t>спешки.</a:t>
            </a:r>
          </a:p>
          <a:p>
            <a:r>
              <a:rPr lang="ru-RU"/>
              <a:t>В специальной форме,</a:t>
            </a:r>
          </a:p>
          <a:p>
            <a:pPr>
              <a:buFontTx/>
              <a:buNone/>
            </a:pPr>
            <a:r>
              <a:rPr lang="ru-RU"/>
              <a:t>с инвентарем (холстик, стамеска, дымарь и проч.)</a:t>
            </a:r>
          </a:p>
          <a:p>
            <a:r>
              <a:rPr lang="ru-RU"/>
              <a:t>Дым следует пускать по брускам рамок.</a:t>
            </a:r>
          </a:p>
          <a:p>
            <a:r>
              <a:rPr lang="ru-RU"/>
              <a:t>До захода солнца за 2-4 часа, вечером . В течение дня можно осматривать в день и в последующие 2-3 дня после выставки пчёл. </a:t>
            </a:r>
          </a:p>
        </p:txBody>
      </p:sp>
      <p:pic>
        <p:nvPicPr>
          <p:cNvPr id="4100" name="Picture 4" descr="улейОСМОТР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05400" y="0"/>
            <a:ext cx="4038600" cy="302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5" name="Rectangle 5"/>
          <p:cNvSpPr>
            <a:spLocks noGrp="1" noChangeArrowheads="1"/>
          </p:cNvSpPr>
          <p:nvPr>
            <p:ph type="title" sz="quarter" idx="4294967295"/>
          </p:nvPr>
        </p:nvSpPr>
        <p:spPr>
          <a:xfrm>
            <a:off x="0" y="274638"/>
            <a:ext cx="8229600" cy="346075"/>
          </a:xfrm>
        </p:spPr>
        <p:txBody>
          <a:bodyPr/>
          <a:lstStyle/>
          <a:p>
            <a:r>
              <a:rPr lang="ru-RU" sz="4000"/>
              <a:t>Воровство пчел</a:t>
            </a:r>
          </a:p>
        </p:txBody>
      </p:sp>
      <p:pic>
        <p:nvPicPr>
          <p:cNvPr id="10271" name="Picture 31" descr="IMG_0011"/>
          <p:cNvPicPr>
            <a:picLocks noChangeAspect="1" noChangeArrowheads="1"/>
          </p:cNvPicPr>
          <p:nvPr>
            <p:ph sz="quarter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229350" y="1125538"/>
            <a:ext cx="2914650" cy="2185987"/>
          </a:xfrm>
          <a:noFill/>
          <a:ln/>
        </p:spPr>
      </p:pic>
      <p:sp>
        <p:nvSpPr>
          <p:cNvPr id="10250" name="Rectangle 10"/>
          <p:cNvSpPr>
            <a:spLocks noChangeArrowheads="1"/>
          </p:cNvSpPr>
          <p:nvPr/>
        </p:nvSpPr>
        <p:spPr bwMode="auto">
          <a:xfrm rot="-161802">
            <a:off x="3325813" y="769938"/>
            <a:ext cx="2951162" cy="210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2400"/>
              <a:t>Виды воровства:</a:t>
            </a:r>
          </a:p>
          <a:p>
            <a:r>
              <a:rPr lang="ru-RU" sz="2400"/>
              <a:t>  </a:t>
            </a:r>
            <a:r>
              <a:rPr lang="ru-RU" sz="2400">
                <a:solidFill>
                  <a:srgbClr val="A50021"/>
                </a:solidFill>
              </a:rPr>
              <a:t>-</a:t>
            </a:r>
            <a:r>
              <a:rPr lang="ru-RU" sz="2400"/>
              <a:t> </a:t>
            </a:r>
            <a:r>
              <a:rPr lang="ru-RU" sz="3600">
                <a:solidFill>
                  <a:srgbClr val="A50021"/>
                </a:solidFill>
              </a:rPr>
              <a:t>напад</a:t>
            </a:r>
          </a:p>
          <a:p>
            <a:r>
              <a:rPr lang="ru-RU" sz="3600">
                <a:solidFill>
                  <a:srgbClr val="A50021"/>
                </a:solidFill>
              </a:rPr>
              <a:t>  - явное </a:t>
            </a:r>
          </a:p>
          <a:p>
            <a:r>
              <a:rPr lang="ru-RU" sz="3600">
                <a:solidFill>
                  <a:srgbClr val="A50021"/>
                </a:solidFill>
              </a:rPr>
              <a:t>    - тихое</a:t>
            </a:r>
          </a:p>
        </p:txBody>
      </p:sp>
      <p:pic>
        <p:nvPicPr>
          <p:cNvPr id="10275" name="Picture 35" descr="IMG_0010"/>
          <p:cNvPicPr>
            <a:picLocks noChangeAspect="1" noChangeArrowheads="1"/>
          </p:cNvPicPr>
          <p:nvPr>
            <p:ph sz="quarter" idx="4294967295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859338" y="2997200"/>
            <a:ext cx="4284662" cy="3214688"/>
          </a:xfrm>
          <a:noFill/>
          <a:ln/>
        </p:spPr>
      </p:pic>
      <p:pic>
        <p:nvPicPr>
          <p:cNvPr id="10277" name="Picture 37" descr="_IGP1570"/>
          <p:cNvPicPr>
            <a:picLocks noChangeAspect="1" noChangeArrowheads="1"/>
          </p:cNvPicPr>
          <p:nvPr>
            <p:ph sz="quarter" idx="4294967295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107950" y="3429000"/>
            <a:ext cx="4608513" cy="3060700"/>
          </a:xfrm>
          <a:noFill/>
          <a:ln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490537"/>
          </a:xfrm>
        </p:spPr>
        <p:txBody>
          <a:bodyPr/>
          <a:lstStyle/>
          <a:p>
            <a:r>
              <a:rPr lang="ru-RU" sz="4000" i="1"/>
              <a:t>Предотвращение воровства</a:t>
            </a:r>
            <a:endParaRPr lang="ru-RU" sz="4000"/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557338"/>
            <a:ext cx="684213" cy="4525962"/>
          </a:xfrm>
        </p:spPr>
        <p:txBody>
          <a:bodyPr/>
          <a:lstStyle/>
          <a:p>
            <a:pPr>
              <a:buFontTx/>
              <a:buNone/>
            </a:pPr>
            <a:endParaRPr lang="ru-RU"/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body" sz="half" idx="2"/>
          </p:nvPr>
        </p:nvSpPr>
        <p:spPr>
          <a:xfrm>
            <a:off x="0" y="981075"/>
            <a:ext cx="8964613" cy="5876925"/>
          </a:xfrm>
        </p:spPr>
        <p:txBody>
          <a:bodyPr/>
          <a:lstStyle/>
          <a:p>
            <a:pPr>
              <a:buFontTx/>
              <a:buNone/>
            </a:pPr>
            <a:endParaRPr lang="ru-RU"/>
          </a:p>
          <a:p>
            <a:r>
              <a:rPr lang="ru-RU"/>
              <a:t>Реже осматривать семьи </a:t>
            </a:r>
          </a:p>
          <a:p>
            <a:r>
              <a:rPr lang="ru-RU"/>
              <a:t>Соблюдать время осмотра</a:t>
            </a:r>
          </a:p>
          <a:p>
            <a:r>
              <a:rPr lang="ru-RU"/>
              <a:t>Не держать долго открытый улей</a:t>
            </a:r>
          </a:p>
          <a:p>
            <a:r>
              <a:rPr lang="ru-RU"/>
              <a:t>Не содержать на пасеке разные породы пчел</a:t>
            </a:r>
          </a:p>
          <a:p>
            <a:r>
              <a:rPr lang="ru-RU"/>
              <a:t>Не помещать пасеки на пролетных путях</a:t>
            </a:r>
          </a:p>
          <a:p>
            <a:r>
              <a:rPr lang="ru-RU"/>
              <a:t>При осмотре не пачкать ничего мёдом и напрыском</a:t>
            </a:r>
          </a:p>
          <a:p>
            <a:r>
              <a:rPr lang="ru-RU"/>
              <a:t>В безмедосборный период</a:t>
            </a:r>
          </a:p>
          <a:p>
            <a:pPr>
              <a:buFontTx/>
              <a:buNone/>
            </a:pPr>
            <a:r>
              <a:rPr lang="ru-RU"/>
              <a:t> осмотр проводить с палатками</a:t>
            </a:r>
          </a:p>
          <a:p>
            <a:endParaRPr lang="ru-RU"/>
          </a:p>
        </p:txBody>
      </p:sp>
      <p:pic>
        <p:nvPicPr>
          <p:cNvPr id="5126" name="Picture 6" descr="рамкаСпчелами ОСМОИТР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27813" y="692150"/>
            <a:ext cx="2516187" cy="1887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7" descr="IMG_232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27900" y="4437063"/>
            <a:ext cx="1816100" cy="2420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8" name="Picture 8" descr="IMG_235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1500" y="4670425"/>
            <a:ext cx="1641475" cy="218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Палатка для осмотра</a:t>
            </a:r>
          </a:p>
        </p:txBody>
      </p:sp>
      <p:pic>
        <p:nvPicPr>
          <p:cNvPr id="50183" name="Picture 7" descr="палатка для осмотра"/>
          <p:cNvPicPr>
            <a:picLocks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105400" y="4487863"/>
            <a:ext cx="4038600" cy="2370137"/>
          </a:xfrm>
          <a:noFill/>
          <a:ln/>
        </p:spPr>
      </p:pic>
      <p:pic>
        <p:nvPicPr>
          <p:cNvPr id="50184" name="Picture 8" descr="Evaluating a Russian colony"/>
          <p:cNvPicPr>
            <a:picLocks noChangeAspect="1" noChangeArrowheads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1787525"/>
            <a:ext cx="5508625" cy="4132263"/>
          </a:xfrm>
          <a:noFill/>
          <a:ln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/>
              <a:t>РАБОТА НА ПАСЕКЕ ВЕСНОЙ</a:t>
            </a:r>
            <a:r>
              <a:rPr lang="ru-RU"/>
              <a:t> </a:t>
            </a:r>
          </a:p>
        </p:txBody>
      </p:sp>
      <p:pic>
        <p:nvPicPr>
          <p:cNvPr id="12292" name="Picture 4" descr="1_44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196975"/>
            <a:ext cx="9144000" cy="5661025"/>
          </a:xfrm>
          <a:noFill/>
          <a:ln/>
        </p:spPr>
      </p:pic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0" y="5373688"/>
            <a:ext cx="8748713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2400"/>
              <a:t>Определение  времени второго осмотра по расходу кормов:</a:t>
            </a:r>
          </a:p>
          <a:p>
            <a:r>
              <a:rPr lang="ru-RU" sz="2400"/>
              <a:t>         8 кг : 200 г/день = через 40 дней после выставки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435975" cy="1282700"/>
          </a:xfrm>
        </p:spPr>
        <p:txBody>
          <a:bodyPr/>
          <a:lstStyle/>
          <a:p>
            <a:r>
              <a:rPr lang="ru-RU" sz="3600"/>
              <a:t>Расширение гнезд во время </a:t>
            </a:r>
            <a:r>
              <a:rPr lang="ru-RU" sz="3600">
                <a:solidFill>
                  <a:srgbClr val="A50021"/>
                </a:solidFill>
              </a:rPr>
              <a:t>второго осмотра</a:t>
            </a:r>
            <a:br>
              <a:rPr lang="ru-RU" sz="3600">
                <a:solidFill>
                  <a:srgbClr val="A50021"/>
                </a:solidFill>
              </a:rPr>
            </a:br>
            <a:endParaRPr lang="ru-RU" sz="3600">
              <a:solidFill>
                <a:srgbClr val="A50021"/>
              </a:solidFill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836613"/>
            <a:ext cx="9144000" cy="5832475"/>
          </a:xfrm>
        </p:spPr>
        <p:txBody>
          <a:bodyPr/>
          <a:lstStyle/>
          <a:p>
            <a:endParaRPr lang="ru-RU"/>
          </a:p>
          <a:p>
            <a:pPr>
              <a:buFontTx/>
              <a:buNone/>
            </a:pPr>
            <a:r>
              <a:rPr lang="ru-RU" i="1"/>
              <a:t>Безмедосборный </a:t>
            </a:r>
            <a:r>
              <a:rPr lang="ru-RU"/>
              <a:t>период: вторые корпуса с 3 рамками мёда, 7 вощины и  2 суши. </a:t>
            </a:r>
          </a:p>
          <a:p>
            <a:pPr>
              <a:buFontTx/>
              <a:buNone/>
            </a:pPr>
            <a:endParaRPr lang="ru-RU"/>
          </a:p>
          <a:p>
            <a:pPr>
              <a:buFontTx/>
              <a:buNone/>
            </a:pPr>
            <a:r>
              <a:rPr lang="ru-RU" i="1"/>
              <a:t>В медосбор</a:t>
            </a:r>
            <a:r>
              <a:rPr lang="ru-RU"/>
              <a:t>: гнездовые рамки  с сушью до полного формирования гнезда и магазин с сушью; для сильных семей ставят корпуса; в  ульях-лежаках расширяют гнездо  до 20 рамок.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5194300" cy="1143000"/>
          </a:xfrm>
        </p:spPr>
        <p:txBody>
          <a:bodyPr/>
          <a:lstStyle/>
          <a:p>
            <a:pPr algn="l"/>
            <a:r>
              <a:rPr lang="ru-RU"/>
              <a:t>Причины роения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5554663" cy="452596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/>
              <a:t>Проявление инстинкта </a:t>
            </a:r>
          </a:p>
          <a:p>
            <a:pPr>
              <a:lnSpc>
                <a:spcPct val="90000"/>
              </a:lnSpc>
            </a:pPr>
            <a:r>
              <a:rPr lang="ru-RU"/>
              <a:t>В семье старая матка </a:t>
            </a:r>
          </a:p>
          <a:p>
            <a:pPr>
              <a:lnSpc>
                <a:spcPct val="90000"/>
              </a:lnSpc>
            </a:pPr>
            <a:r>
              <a:rPr lang="ru-RU"/>
              <a:t>В гнезде старые соты </a:t>
            </a:r>
          </a:p>
          <a:p>
            <a:pPr>
              <a:lnSpc>
                <a:spcPct val="90000"/>
              </a:lnSpc>
            </a:pPr>
            <a:r>
              <a:rPr lang="ru-RU"/>
              <a:t>Не вовремя расширяют гнезда</a:t>
            </a:r>
          </a:p>
          <a:p>
            <a:pPr>
              <a:lnSpc>
                <a:spcPct val="90000"/>
              </a:lnSpc>
            </a:pPr>
            <a:r>
              <a:rPr lang="ru-RU"/>
              <a:t>Не защищают ульи от перегрева</a:t>
            </a:r>
          </a:p>
          <a:p>
            <a:pPr>
              <a:lnSpc>
                <a:spcPct val="90000"/>
              </a:lnSpc>
            </a:pPr>
            <a:r>
              <a:rPr lang="ru-RU"/>
              <a:t>Не выбраковывают «ройливые» семьи</a:t>
            </a:r>
          </a:p>
        </p:txBody>
      </p:sp>
      <p:pic>
        <p:nvPicPr>
          <p:cNvPr id="18436" name="Picture 4" descr="IMG_004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51488" y="0"/>
            <a:ext cx="3592512" cy="2693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Picture 5" descr="IMG_034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263" y="3681413"/>
            <a:ext cx="3995737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74638"/>
            <a:ext cx="6443663" cy="1143000"/>
          </a:xfrm>
        </p:spPr>
        <p:txBody>
          <a:bodyPr/>
          <a:lstStyle/>
          <a:p>
            <a:pPr algn="l"/>
            <a:r>
              <a:rPr lang="ru-RU" sz="3200" b="1"/>
              <a:t>РАЗМНОЖЕНИЕ </a:t>
            </a:r>
            <a:br>
              <a:rPr lang="ru-RU" sz="3200" b="1"/>
            </a:br>
            <a:r>
              <a:rPr lang="ru-RU" sz="3200" b="1"/>
              <a:t>ПЧЕЛИНЫХ СЕМЕЙ - </a:t>
            </a:r>
            <a:r>
              <a:rPr lang="ru-RU" sz="3200" b="1">
                <a:solidFill>
                  <a:srgbClr val="A50021"/>
                </a:solidFill>
              </a:rPr>
              <a:t>РОЕНИЕ</a:t>
            </a:r>
            <a:endParaRPr lang="ru-RU" sz="3200" b="1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628775"/>
            <a:ext cx="8686800" cy="504031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sz="2800"/>
              <a:t>яйцо стоит в мисочке вертикально –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2800"/>
              <a:t>   рой выйдет через </a:t>
            </a:r>
            <a:r>
              <a:rPr lang="ru-RU" sz="3600"/>
              <a:t>8 </a:t>
            </a:r>
            <a:r>
              <a:rPr lang="ru-RU" sz="2800"/>
              <a:t>дней, </a:t>
            </a:r>
          </a:p>
          <a:p>
            <a:pPr>
              <a:lnSpc>
                <a:spcPct val="90000"/>
              </a:lnSpc>
            </a:pPr>
            <a:r>
              <a:rPr lang="ru-RU" sz="2800"/>
              <a:t>яйцо стоит в мисочке  наклонно - через </a:t>
            </a:r>
            <a:r>
              <a:rPr lang="ru-RU" sz="3600"/>
              <a:t>7</a:t>
            </a:r>
            <a:r>
              <a:rPr lang="ru-RU" sz="2800"/>
              <a:t>, </a:t>
            </a:r>
          </a:p>
          <a:p>
            <a:pPr>
              <a:lnSpc>
                <a:spcPct val="90000"/>
              </a:lnSpc>
            </a:pPr>
            <a:r>
              <a:rPr lang="ru-RU" sz="2800"/>
              <a:t>яйцо в мисочке лежит – через </a:t>
            </a:r>
            <a:r>
              <a:rPr lang="ru-RU" sz="3600"/>
              <a:t>6</a:t>
            </a:r>
            <a:r>
              <a:rPr lang="ru-RU" sz="2800"/>
              <a:t> дней.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2800"/>
              <a:t> Рой выходит с первым запечатанным маточником, когда окуклилась личинка матки, это рой </a:t>
            </a:r>
            <a:r>
              <a:rPr lang="ru-RU" sz="2800">
                <a:solidFill>
                  <a:srgbClr val="A50021"/>
                </a:solidFill>
              </a:rPr>
              <a:t>первак</a:t>
            </a:r>
            <a:r>
              <a:rPr lang="ru-RU" sz="2800"/>
              <a:t>. Через 8 дней появится молодая матка. С ней выходит рой </a:t>
            </a:r>
            <a:r>
              <a:rPr lang="ru-RU" sz="2800">
                <a:solidFill>
                  <a:srgbClr val="A50021"/>
                </a:solidFill>
              </a:rPr>
              <a:t>вторак</a:t>
            </a:r>
            <a:r>
              <a:rPr lang="ru-RU" sz="2800"/>
              <a:t>, , через день – </a:t>
            </a:r>
            <a:r>
              <a:rPr lang="ru-RU" sz="2800">
                <a:solidFill>
                  <a:srgbClr val="A50021"/>
                </a:solidFill>
              </a:rPr>
              <a:t>рой-третьяк</a:t>
            </a:r>
            <a:r>
              <a:rPr lang="ru-RU" sz="2800"/>
              <a:t>, и затем ежедневно могут выходить рои. Четвертый и далее называются </a:t>
            </a:r>
            <a:r>
              <a:rPr lang="ru-RU" sz="2800">
                <a:solidFill>
                  <a:srgbClr val="A50021"/>
                </a:solidFill>
              </a:rPr>
              <a:t>порои</a:t>
            </a:r>
            <a:r>
              <a:rPr lang="ru-RU" sz="2800"/>
              <a:t>.  </a:t>
            </a:r>
          </a:p>
        </p:txBody>
      </p:sp>
      <p:pic>
        <p:nvPicPr>
          <p:cNvPr id="17412" name="Picture 4" descr="PICT078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80175" y="0"/>
            <a:ext cx="2663825" cy="199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-171450"/>
            <a:ext cx="4859338" cy="1223963"/>
          </a:xfrm>
        </p:spPr>
        <p:txBody>
          <a:bodyPr/>
          <a:lstStyle/>
          <a:p>
            <a:pPr algn="l"/>
            <a:r>
              <a:rPr lang="ru-RU" sz="3200" b="1">
                <a:solidFill>
                  <a:srgbClr val="A50021"/>
                </a:solidFill>
              </a:rPr>
              <a:t>размер гнезда для роя</a:t>
            </a:r>
          </a:p>
        </p:txBody>
      </p:sp>
      <p:sp>
        <p:nvSpPr>
          <p:cNvPr id="19461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052513"/>
            <a:ext cx="4495800" cy="5073650"/>
          </a:xfrm>
        </p:spPr>
        <p:txBody>
          <a:bodyPr/>
          <a:lstStyle/>
          <a:p>
            <a:r>
              <a:rPr lang="ru-RU" sz="3600"/>
              <a:t>Для слабых роев (до 3,5 кг):</a:t>
            </a:r>
            <a:r>
              <a:rPr lang="ru-RU"/>
              <a:t>  </a:t>
            </a:r>
            <a:r>
              <a:rPr lang="ru-RU">
                <a:solidFill>
                  <a:srgbClr val="A50021"/>
                </a:solidFill>
              </a:rPr>
              <a:t>2 рамки на 1 кг пчел + 2 рамки на рой</a:t>
            </a:r>
            <a:r>
              <a:rPr lang="ru-RU"/>
              <a:t>  в целом, т.е. необходимо от 4 до 9 рамок. </a:t>
            </a:r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5105400" y="2708275"/>
            <a:ext cx="4038600" cy="4149725"/>
          </a:xfrm>
        </p:spPr>
        <p:txBody>
          <a:bodyPr/>
          <a:lstStyle/>
          <a:p>
            <a:r>
              <a:rPr lang="ru-RU" sz="3600"/>
              <a:t>Для сильных роев массой  от 4-4,5 кг</a:t>
            </a:r>
            <a:r>
              <a:rPr lang="ru-RU"/>
              <a:t> :</a:t>
            </a:r>
          </a:p>
          <a:p>
            <a:pPr>
              <a:buFontTx/>
              <a:buNone/>
            </a:pPr>
            <a:r>
              <a:rPr lang="ru-RU"/>
              <a:t>                       </a:t>
            </a:r>
            <a:r>
              <a:rPr lang="ru-RU">
                <a:solidFill>
                  <a:srgbClr val="A50021"/>
                </a:solidFill>
              </a:rPr>
              <a:t>12 рамок</a:t>
            </a:r>
            <a:r>
              <a:rPr lang="ru-RU"/>
              <a:t>, </a:t>
            </a:r>
          </a:p>
          <a:p>
            <a:r>
              <a:rPr lang="ru-RU" sz="3600"/>
              <a:t>5-7 кг</a:t>
            </a:r>
            <a:r>
              <a:rPr lang="ru-RU"/>
              <a:t> :                                          </a:t>
            </a:r>
            <a:r>
              <a:rPr lang="ru-RU">
                <a:solidFill>
                  <a:srgbClr val="A50021"/>
                </a:solidFill>
              </a:rPr>
              <a:t>24 рамки</a:t>
            </a:r>
            <a:r>
              <a:rPr lang="ru-RU"/>
              <a:t> (два корпуса) </a:t>
            </a:r>
          </a:p>
        </p:txBody>
      </p:sp>
      <p:pic>
        <p:nvPicPr>
          <p:cNvPr id="19468" name="Picture 12" descr="PICT076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933825"/>
            <a:ext cx="2192338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9" name="Picture 13" descr="PICT071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150" y="3429000"/>
            <a:ext cx="257175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70" name="Picture 14" descr="PICT079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59338" y="0"/>
            <a:ext cx="4284662" cy="261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80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r>
              <a:rPr lang="ru-RU" sz="4000"/>
              <a:t>Способы посадки роя в гнездо:</a:t>
            </a:r>
            <a:br>
              <a:rPr lang="ru-RU" sz="4000"/>
            </a:br>
            <a:r>
              <a:rPr lang="ru-RU" sz="4000"/>
              <a:t>«через верх»             «через леток»      </a:t>
            </a:r>
          </a:p>
        </p:txBody>
      </p:sp>
      <p:pic>
        <p:nvPicPr>
          <p:cNvPr id="75783" name="Picture 7" descr="IMG_0122"/>
          <p:cNvPicPr>
            <a:picLocks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648200" y="1484313"/>
            <a:ext cx="4495800" cy="3371850"/>
          </a:xfrm>
          <a:noFill/>
          <a:ln/>
        </p:spPr>
      </p:pic>
      <p:pic>
        <p:nvPicPr>
          <p:cNvPr id="75784" name="Picture 8" descr="PICT0630"/>
          <p:cNvPicPr>
            <a:picLocks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0" y="1412875"/>
            <a:ext cx="4495800" cy="3371850"/>
          </a:xfrm>
          <a:noFill/>
          <a:ln/>
        </p:spPr>
      </p:pic>
      <p:sp>
        <p:nvSpPr>
          <p:cNvPr id="75785" name="Line 9"/>
          <p:cNvSpPr>
            <a:spLocks noChangeShapeType="1"/>
          </p:cNvSpPr>
          <p:nvPr/>
        </p:nvSpPr>
        <p:spPr bwMode="auto">
          <a:xfrm flipH="1">
            <a:off x="2411413" y="1341438"/>
            <a:ext cx="1008062" cy="2232025"/>
          </a:xfrm>
          <a:prstGeom prst="line">
            <a:avLst/>
          </a:prstGeom>
          <a:noFill/>
          <a:ln w="28575">
            <a:solidFill>
              <a:srgbClr val="A5002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75786" name="Line 10"/>
          <p:cNvSpPr>
            <a:spLocks noChangeShapeType="1"/>
          </p:cNvSpPr>
          <p:nvPr/>
        </p:nvSpPr>
        <p:spPr bwMode="auto">
          <a:xfrm flipH="1">
            <a:off x="7092950" y="1341438"/>
            <a:ext cx="1511300" cy="1800225"/>
          </a:xfrm>
          <a:prstGeom prst="line">
            <a:avLst/>
          </a:prstGeom>
          <a:noFill/>
          <a:ln w="28575">
            <a:solidFill>
              <a:srgbClr val="A5002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pic>
        <p:nvPicPr>
          <p:cNvPr id="75787" name="Picture 11" descr="PICT062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724400"/>
            <a:ext cx="2843213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5788" name="Picture 12" descr="PICT063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24075" y="4652963"/>
            <a:ext cx="2665413" cy="1998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5789" name="Picture 13" descr="IMG_012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05513" y="4503738"/>
            <a:ext cx="3138487" cy="2354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5790" name="Line 14"/>
          <p:cNvSpPr>
            <a:spLocks noChangeShapeType="1"/>
          </p:cNvSpPr>
          <p:nvPr/>
        </p:nvSpPr>
        <p:spPr bwMode="auto">
          <a:xfrm flipH="1">
            <a:off x="7667625" y="1341438"/>
            <a:ext cx="936625" cy="3311525"/>
          </a:xfrm>
          <a:prstGeom prst="line">
            <a:avLst/>
          </a:prstGeom>
          <a:noFill/>
          <a:ln w="28575">
            <a:solidFill>
              <a:srgbClr val="A5002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549275"/>
          </a:xfrm>
        </p:spPr>
        <p:txBody>
          <a:bodyPr/>
          <a:lstStyle/>
          <a:p>
            <a:r>
              <a:rPr lang="ru-RU" sz="2800"/>
              <a:t>ИСКУССТВЕННОЕ РАЗМНОЖЕНИЕ ПЧЕЛОСЕМЕЙ</a:t>
            </a:r>
            <a:r>
              <a:rPr lang="ru-RU" sz="4000"/>
              <a:t> </a:t>
            </a:r>
          </a:p>
        </p:txBody>
      </p:sp>
      <p:sp>
        <p:nvSpPr>
          <p:cNvPr id="21508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549275"/>
            <a:ext cx="4716463" cy="6308725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ru-RU" sz="2400" b="1">
                <a:solidFill>
                  <a:srgbClr val="A50021"/>
                </a:solidFill>
                <a:latin typeface="Times New Roman" pitchFamily="18" charset="0"/>
              </a:rPr>
              <a:t>Индивидуальные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400" b="1">
                <a:solidFill>
                  <a:srgbClr val="A50021"/>
                </a:solidFill>
                <a:latin typeface="Times New Roman" pitchFamily="18" charset="0"/>
              </a:rPr>
              <a:t>отводки на свою плодную матку</a:t>
            </a:r>
          </a:p>
          <a:p>
            <a:pPr>
              <a:lnSpc>
                <a:spcPct val="80000"/>
              </a:lnSpc>
            </a:pPr>
            <a:endParaRPr lang="ru-RU" sz="2000"/>
          </a:p>
          <a:p>
            <a:pPr>
              <a:lnSpc>
                <a:spcPct val="80000"/>
              </a:lnSpc>
            </a:pPr>
            <a:r>
              <a:rPr lang="ru-RU" sz="2000"/>
              <a:t> </a:t>
            </a:r>
            <a:r>
              <a:rPr lang="ru-RU" sz="2000" b="1"/>
              <a:t>В семье 8 и более рамок расплода.</a:t>
            </a:r>
          </a:p>
          <a:p>
            <a:pPr>
              <a:lnSpc>
                <a:spcPct val="80000"/>
              </a:lnSpc>
            </a:pPr>
            <a:r>
              <a:rPr lang="ru-RU" sz="2000" b="1"/>
              <a:t> В отводки дают на 2 рамки расплода меньше, чем в основной семье.</a:t>
            </a:r>
          </a:p>
          <a:p>
            <a:pPr>
              <a:lnSpc>
                <a:spcPct val="80000"/>
              </a:lnSpc>
            </a:pPr>
            <a:r>
              <a:rPr lang="ru-RU" sz="2000" b="1"/>
              <a:t> Отводок уносят на постоянное место, а в семью дают рамки с вощиной или с сушью и оставляют на месте.</a:t>
            </a:r>
          </a:p>
          <a:p>
            <a:pPr>
              <a:lnSpc>
                <a:spcPct val="80000"/>
              </a:lnSpc>
            </a:pPr>
            <a:r>
              <a:rPr lang="ru-RU" sz="2000" b="1"/>
              <a:t> В отводке леток открывают на 2-й день  при хорошей погоде</a:t>
            </a:r>
          </a:p>
          <a:p>
            <a:pPr>
              <a:lnSpc>
                <a:spcPct val="80000"/>
              </a:lnSpc>
            </a:pPr>
            <a:r>
              <a:rPr lang="ru-RU" sz="2000" b="1"/>
              <a:t>На 4-й день в семье оставляют 3-4 маточника, в которых личинка с молочком</a:t>
            </a:r>
          </a:p>
          <a:p>
            <a:pPr>
              <a:lnSpc>
                <a:spcPct val="80000"/>
              </a:lnSpc>
            </a:pPr>
            <a:r>
              <a:rPr lang="ru-RU" sz="2000" b="1"/>
              <a:t>Через 25-30 дней проверяют качество новой матки</a:t>
            </a:r>
          </a:p>
        </p:txBody>
      </p:sp>
      <p:sp>
        <p:nvSpPr>
          <p:cNvPr id="21509" name="Rectangle 5"/>
          <p:cNvSpPr>
            <a:spLocks noGrp="1" noChangeArrowheads="1"/>
          </p:cNvSpPr>
          <p:nvPr>
            <p:ph type="body" sz="half" idx="2"/>
          </p:nvPr>
        </p:nvSpPr>
        <p:spPr>
          <a:xfrm>
            <a:off x="4648200" y="549275"/>
            <a:ext cx="4495800" cy="6551613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ru-RU" sz="2400" b="1">
                <a:solidFill>
                  <a:srgbClr val="A50021"/>
                </a:solidFill>
                <a:latin typeface="Times New Roman" pitchFamily="18" charset="0"/>
              </a:rPr>
              <a:t>Сборные отводки :</a:t>
            </a:r>
            <a:r>
              <a:rPr lang="ru-RU" sz="1200"/>
              <a:t> </a:t>
            </a:r>
          </a:p>
          <a:p>
            <a:pPr>
              <a:lnSpc>
                <a:spcPct val="80000"/>
              </a:lnSpc>
            </a:pPr>
            <a:endParaRPr lang="ru-RU" sz="2000" b="1"/>
          </a:p>
          <a:p>
            <a:pPr>
              <a:lnSpc>
                <a:spcPct val="80000"/>
              </a:lnSpc>
            </a:pPr>
            <a:endParaRPr lang="ru-RU" sz="2000" b="1"/>
          </a:p>
          <a:p>
            <a:pPr>
              <a:lnSpc>
                <a:spcPct val="80000"/>
              </a:lnSpc>
            </a:pPr>
            <a:r>
              <a:rPr lang="ru-RU" sz="2000" b="1"/>
              <a:t> В семье меньше 8 рамок  расплода</a:t>
            </a:r>
          </a:p>
          <a:p>
            <a:pPr>
              <a:lnSpc>
                <a:spcPct val="80000"/>
              </a:lnSpc>
            </a:pPr>
            <a:r>
              <a:rPr lang="ru-RU" sz="2000" b="1"/>
              <a:t>. В улей собирают: 1 рамка меда; 8 рамок с расплодом и сидящими на них пчелами, каждая из разных семей; 2 рамки вощины и 1 рамка суши.</a:t>
            </a:r>
          </a:p>
          <a:p>
            <a:pPr>
              <a:lnSpc>
                <a:spcPct val="80000"/>
              </a:lnSpc>
            </a:pPr>
            <a:r>
              <a:rPr lang="ru-RU" sz="2000" b="1"/>
              <a:t> В семье, откуда взяли матку в  отводок, определяют сколько заложено маточников и все отбирают, кроме одного лучшего.</a:t>
            </a:r>
          </a:p>
          <a:p>
            <a:pPr>
              <a:lnSpc>
                <a:spcPct val="80000"/>
              </a:lnSpc>
            </a:pPr>
            <a:r>
              <a:rPr lang="ru-RU" sz="2000" b="1"/>
              <a:t>На эти маточники делают сборные отводки. </a:t>
            </a:r>
          </a:p>
          <a:p>
            <a:pPr>
              <a:lnSpc>
                <a:spcPct val="80000"/>
              </a:lnSpc>
            </a:pPr>
            <a:r>
              <a:rPr lang="ru-RU" sz="2000" b="1"/>
              <a:t>На 12 день на сборные отводки ставят вторые корпуса.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692150"/>
          </a:xfrm>
        </p:spPr>
        <p:txBody>
          <a:bodyPr/>
          <a:lstStyle/>
          <a:p>
            <a:r>
              <a:rPr lang="ru-RU" sz="2400"/>
              <a:t>ИСКУССТВЕННОЕ РАЗМНОЖЕНИЕ ПЧЕЛОСЕМЕЙ</a:t>
            </a:r>
          </a:p>
        </p:txBody>
      </p:sp>
      <p:sp>
        <p:nvSpPr>
          <p:cNvPr id="88068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981075"/>
            <a:ext cx="4495800" cy="5876925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2000" b="1"/>
              <a:t>В семье 8 и более рамок расплода</a:t>
            </a:r>
          </a:p>
          <a:p>
            <a:pPr>
              <a:lnSpc>
                <a:spcPct val="80000"/>
              </a:lnSpc>
            </a:pPr>
            <a:r>
              <a:rPr lang="ru-RU" sz="2000" b="1"/>
              <a:t>Два одинаковых улья поместить по бокам семьи</a:t>
            </a:r>
          </a:p>
          <a:p>
            <a:pPr>
              <a:lnSpc>
                <a:spcPct val="80000"/>
              </a:lnSpc>
            </a:pPr>
            <a:r>
              <a:rPr lang="ru-RU" sz="2000" b="1"/>
              <a:t>В один перенести 3 рамки печатного расплода с пчёлами и матку</a:t>
            </a:r>
          </a:p>
          <a:p>
            <a:pPr>
              <a:lnSpc>
                <a:spcPct val="80000"/>
              </a:lnSpc>
            </a:pPr>
            <a:r>
              <a:rPr lang="ru-RU" sz="2000" b="1"/>
              <a:t>В другой – остальные рамки расплода и засева</a:t>
            </a:r>
          </a:p>
          <a:p>
            <a:pPr>
              <a:lnSpc>
                <a:spcPct val="80000"/>
              </a:lnSpc>
            </a:pPr>
            <a:r>
              <a:rPr lang="ru-RU" sz="2000" b="1"/>
              <a:t>В каждый улей дать медоперговую рамку и 3 суши</a:t>
            </a:r>
          </a:p>
          <a:p>
            <a:pPr>
              <a:lnSpc>
                <a:spcPct val="80000"/>
              </a:lnSpc>
            </a:pPr>
            <a:r>
              <a:rPr lang="ru-RU" sz="2000" b="1"/>
              <a:t>Старый улей убрать, отводки через неделю  - на новые места</a:t>
            </a:r>
          </a:p>
          <a:p>
            <a:pPr>
              <a:lnSpc>
                <a:spcPct val="80000"/>
              </a:lnSpc>
            </a:pPr>
            <a:r>
              <a:rPr lang="ru-RU" sz="2000" b="1"/>
              <a:t>В безматочном отводке через 4 дня удаляют маточники, кроме лучшего, через 25-30 дн. проверяют качество засева</a:t>
            </a:r>
          </a:p>
          <a:p>
            <a:pPr>
              <a:lnSpc>
                <a:spcPct val="80000"/>
              </a:lnSpc>
            </a:pPr>
            <a:r>
              <a:rPr lang="ru-RU" sz="2000" b="1"/>
              <a:t>Перед главным медосбором оба отводка расширяют сушью</a:t>
            </a:r>
          </a:p>
          <a:p>
            <a:pPr>
              <a:lnSpc>
                <a:spcPct val="80000"/>
              </a:lnSpc>
            </a:pPr>
            <a:endParaRPr lang="ru-RU" sz="2000" b="1"/>
          </a:p>
        </p:txBody>
      </p:sp>
      <p:sp>
        <p:nvSpPr>
          <p:cNvPr id="88069" name="Rectangle 5"/>
          <p:cNvSpPr>
            <a:spLocks noGrp="1" noChangeArrowheads="1"/>
          </p:cNvSpPr>
          <p:nvPr>
            <p:ph type="body" sz="half" idx="2"/>
          </p:nvPr>
        </p:nvSpPr>
        <p:spPr>
          <a:xfrm>
            <a:off x="4648200" y="1125538"/>
            <a:ext cx="4748213" cy="5732462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2000" b="1"/>
              <a:t>В семье 12 и более рамок расплода</a:t>
            </a:r>
          </a:p>
          <a:p>
            <a:pPr>
              <a:lnSpc>
                <a:spcPct val="80000"/>
              </a:lnSpc>
            </a:pPr>
            <a:r>
              <a:rPr lang="ru-RU" sz="2000" b="1"/>
              <a:t>Поместить по бокам семьи два одинаковых улья, в которые перенести рамки с расплодом, пчёлами, медом и сушь из семьи, которую делим, поровну</a:t>
            </a:r>
          </a:p>
          <a:p>
            <a:pPr>
              <a:lnSpc>
                <a:spcPct val="80000"/>
              </a:lnSpc>
            </a:pPr>
            <a:r>
              <a:rPr lang="ru-RU" sz="2000" b="1"/>
              <a:t>Старый улей убрать, отводки через неделю  - на новые места</a:t>
            </a:r>
          </a:p>
          <a:p>
            <a:pPr>
              <a:lnSpc>
                <a:spcPct val="80000"/>
              </a:lnSpc>
            </a:pPr>
            <a:r>
              <a:rPr lang="ru-RU" sz="2000" b="1"/>
              <a:t>В безматочном отводке через 4 дня удаляют маточники, кроме лучшего, через 25-30 дн. проверяют качество засева</a:t>
            </a:r>
          </a:p>
          <a:p>
            <a:pPr>
              <a:lnSpc>
                <a:spcPct val="80000"/>
              </a:lnSpc>
            </a:pPr>
            <a:r>
              <a:rPr lang="ru-RU" sz="2000" b="1"/>
              <a:t>Если необходимо сменить матку в отводке, то в безматочном отводке оставляют маточники на 2-х рамках, одну из которых передают через 12 дн.в другой отводок, где перед этим удаляют старую матку.</a:t>
            </a:r>
          </a:p>
          <a:p>
            <a:pPr>
              <a:lnSpc>
                <a:spcPct val="80000"/>
              </a:lnSpc>
            </a:pPr>
            <a:endParaRPr lang="ru-RU" sz="2000" b="1"/>
          </a:p>
          <a:p>
            <a:pPr>
              <a:lnSpc>
                <a:spcPct val="80000"/>
              </a:lnSpc>
            </a:pPr>
            <a:endParaRPr lang="ru-RU" sz="2000" b="1"/>
          </a:p>
          <a:p>
            <a:pPr>
              <a:lnSpc>
                <a:spcPct val="80000"/>
              </a:lnSpc>
            </a:pPr>
            <a:endParaRPr lang="ru-RU" sz="1800"/>
          </a:p>
        </p:txBody>
      </p:sp>
      <p:sp>
        <p:nvSpPr>
          <p:cNvPr id="88070" name="Text Box 6"/>
          <p:cNvSpPr txBox="1">
            <a:spLocks noChangeArrowheads="1"/>
          </p:cNvSpPr>
          <p:nvPr/>
        </p:nvSpPr>
        <p:spPr bwMode="auto">
          <a:xfrm>
            <a:off x="447675" y="639763"/>
            <a:ext cx="3346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rgbClr val="A50021"/>
                </a:solidFill>
              </a:rPr>
              <a:t>Деление на пол-лёта</a:t>
            </a:r>
          </a:p>
        </p:txBody>
      </p:sp>
      <p:sp>
        <p:nvSpPr>
          <p:cNvPr id="88071" name="Text Box 7"/>
          <p:cNvSpPr txBox="1">
            <a:spLocks noChangeArrowheads="1"/>
          </p:cNvSpPr>
          <p:nvPr/>
        </p:nvSpPr>
        <p:spPr bwMode="auto">
          <a:xfrm>
            <a:off x="4479925" y="423863"/>
            <a:ext cx="358457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rgbClr val="A50021"/>
                </a:solidFill>
              </a:rPr>
              <a:t>Деление на пол-лёта </a:t>
            </a:r>
          </a:p>
          <a:p>
            <a:r>
              <a:rPr lang="ru-RU" sz="2400" b="1">
                <a:solidFill>
                  <a:srgbClr val="A50021"/>
                </a:solidFill>
              </a:rPr>
              <a:t>без нахождения матки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490537"/>
          </a:xfrm>
        </p:spPr>
        <p:txBody>
          <a:bodyPr/>
          <a:lstStyle/>
          <a:p>
            <a:r>
              <a:rPr lang="ru-RU" sz="2800"/>
              <a:t>ОСОБЕННОСТИ МЕДОНОСНЫХ УСЛОВИЙ В НОВОСИБИРСКОЙ ОБЛАСТИ</a:t>
            </a:r>
          </a:p>
        </p:txBody>
      </p:sp>
      <p:sp>
        <p:nvSpPr>
          <p:cNvPr id="23557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836613"/>
            <a:ext cx="4572000" cy="6021387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ru-RU" sz="3200" b="1"/>
              <a:t>В таежной зоне</a:t>
            </a:r>
            <a:r>
              <a:rPr lang="ru-RU" sz="3200"/>
              <a:t> </a:t>
            </a:r>
          </a:p>
          <a:p>
            <a:pPr>
              <a:lnSpc>
                <a:spcPct val="90000"/>
              </a:lnSpc>
            </a:pPr>
            <a:r>
              <a:rPr lang="ru-RU" sz="2400"/>
              <a:t>обилие пыльценосов </a:t>
            </a:r>
          </a:p>
          <a:p>
            <a:pPr>
              <a:lnSpc>
                <a:spcPct val="90000"/>
              </a:lnSpc>
            </a:pPr>
            <a:r>
              <a:rPr lang="ru-RU" sz="2400"/>
              <a:t> гарантированный ранне-летний поддерживающий медосбор</a:t>
            </a:r>
          </a:p>
          <a:p>
            <a:pPr>
              <a:lnSpc>
                <a:spcPct val="90000"/>
              </a:lnSpc>
            </a:pPr>
            <a:r>
              <a:rPr lang="ru-RU" sz="2400"/>
              <a:t>главный медосбор:  конец июня – первая половина июля </a:t>
            </a:r>
          </a:p>
          <a:p>
            <a:pPr>
              <a:lnSpc>
                <a:spcPct val="90000"/>
              </a:lnSpc>
            </a:pPr>
            <a:r>
              <a:rPr lang="ru-RU" sz="2400"/>
              <a:t>поддерживающий поздне-летний медосбор до начала августа.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2400"/>
              <a:t>Матка рано прекращает яйцекладку, и осеннее поколение пчел успевает подготовиться к зимовке.</a:t>
            </a:r>
          </a:p>
        </p:txBody>
      </p:sp>
      <p:sp>
        <p:nvSpPr>
          <p:cNvPr id="23558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4648200" y="981075"/>
            <a:ext cx="4495800" cy="5876925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ru-RU" sz="3200" b="1"/>
              <a:t>В степной и лесостепной зонах</a:t>
            </a:r>
          </a:p>
          <a:p>
            <a:pPr>
              <a:lnSpc>
                <a:spcPct val="80000"/>
              </a:lnSpc>
            </a:pPr>
            <a:r>
              <a:rPr lang="ru-RU" sz="2400"/>
              <a:t>нет обилия пыльценосов </a:t>
            </a:r>
          </a:p>
          <a:p>
            <a:pPr>
              <a:lnSpc>
                <a:spcPct val="80000"/>
              </a:lnSpc>
            </a:pPr>
            <a:r>
              <a:rPr lang="ru-RU" sz="2400"/>
              <a:t>часто безмедосборный период в июне</a:t>
            </a:r>
          </a:p>
          <a:p>
            <a:pPr>
              <a:lnSpc>
                <a:spcPct val="80000"/>
              </a:lnSpc>
            </a:pPr>
            <a:r>
              <a:rPr lang="ru-RU" sz="2400"/>
              <a:t>главный медосбор с середины июля, к третьей декаде августа резко обрывается </a:t>
            </a:r>
          </a:p>
          <a:p>
            <a:pPr>
              <a:lnSpc>
                <a:spcPct val="80000"/>
              </a:lnSpc>
            </a:pPr>
            <a:r>
              <a:rPr lang="ru-RU" sz="2400"/>
              <a:t>безмедосборный период до окончания сезона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400"/>
              <a:t>Семьи уходят в зимовку более слабыми, чем в таежной зоне.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60350"/>
            <a:ext cx="5003800" cy="360363"/>
          </a:xfrm>
        </p:spPr>
        <p:txBody>
          <a:bodyPr/>
          <a:lstStyle/>
          <a:p>
            <a:pPr algn="l"/>
            <a:r>
              <a:rPr lang="ru-RU" sz="2000" b="1"/>
              <a:t>Погрузка пчелосемей на кочёвку</a:t>
            </a:r>
          </a:p>
        </p:txBody>
      </p:sp>
      <p:pic>
        <p:nvPicPr>
          <p:cNvPr id="51209" name="Picture 9" descr="павильон"/>
          <p:cNvPicPr>
            <a:picLocks noChangeAspect="1" noChangeArrowheads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692150"/>
            <a:ext cx="4859338" cy="3933825"/>
          </a:xfrm>
          <a:noFill/>
          <a:ln/>
        </p:spPr>
      </p:pic>
      <p:pic>
        <p:nvPicPr>
          <p:cNvPr id="51218" name="Picture 18" descr="погрузка ульев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76600" y="2455863"/>
            <a:ext cx="5867400" cy="4402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1" name="Picture 21" descr="погрузчик ульев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76825" y="147638"/>
            <a:ext cx="4067175" cy="296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23" name="Rectangle 23"/>
          <p:cNvSpPr>
            <a:spLocks noChangeArrowheads="1"/>
          </p:cNvSpPr>
          <p:nvPr/>
        </p:nvSpPr>
        <p:spPr bwMode="auto">
          <a:xfrm>
            <a:off x="4859338" y="836613"/>
            <a:ext cx="1873250" cy="366712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>
                <a:solidFill>
                  <a:schemeClr val="tx2"/>
                </a:solidFill>
              </a:rPr>
              <a:t>автопогрузчик</a:t>
            </a:r>
          </a:p>
        </p:txBody>
      </p:sp>
      <p:sp>
        <p:nvSpPr>
          <p:cNvPr id="51225" name="Line 25"/>
          <p:cNvSpPr>
            <a:spLocks noChangeShapeType="1"/>
          </p:cNvSpPr>
          <p:nvPr/>
        </p:nvSpPr>
        <p:spPr bwMode="auto">
          <a:xfrm>
            <a:off x="6443663" y="1125538"/>
            <a:ext cx="1008062" cy="1439862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pic>
        <p:nvPicPr>
          <p:cNvPr id="51226" name="Picture 26" descr="Loading honey from Russian colonies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4178300"/>
            <a:ext cx="4140200" cy="26797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49" name="Rectangle 13"/>
          <p:cNvSpPr>
            <a:spLocks noGrp="1" noChangeArrowheads="1"/>
          </p:cNvSpPr>
          <p:nvPr>
            <p:ph type="title" sz="quarter"/>
          </p:nvPr>
        </p:nvSpPr>
        <p:spPr>
          <a:xfrm>
            <a:off x="457200" y="274638"/>
            <a:ext cx="8229600" cy="417512"/>
          </a:xfrm>
        </p:spPr>
        <p:txBody>
          <a:bodyPr/>
          <a:lstStyle/>
          <a:p>
            <a:pPr algn="l"/>
            <a:r>
              <a:rPr lang="ru-RU" sz="4000"/>
              <a:t>На кочёвке</a:t>
            </a:r>
          </a:p>
        </p:txBody>
      </p:sp>
      <p:pic>
        <p:nvPicPr>
          <p:cNvPr id="65544" name="Picture 8" descr="ульиНАтелеге 035"/>
          <p:cNvPicPr>
            <a:picLocks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1844675"/>
            <a:ext cx="3933825" cy="2951163"/>
          </a:xfrm>
          <a:noFill/>
          <a:ln/>
        </p:spPr>
      </p:pic>
      <p:pic>
        <p:nvPicPr>
          <p:cNvPr id="65545" name="Picture 9" descr="ульи на телеге1"/>
          <p:cNvPicPr>
            <a:picLocks noChangeAspect="1" noChangeArrowheads="1"/>
          </p:cNvPicPr>
          <p:nvPr>
            <p:ph sz="quarter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210175" y="0"/>
            <a:ext cx="3933825" cy="2951163"/>
          </a:xfrm>
          <a:noFill/>
          <a:ln/>
        </p:spPr>
      </p:pic>
      <p:pic>
        <p:nvPicPr>
          <p:cNvPr id="65551" name="Picture 15" descr="палатка для откачки"/>
          <p:cNvPicPr>
            <a:picLocks noChangeAspect="1" noChangeArrowheads="1"/>
          </p:cNvPicPr>
          <p:nvPr>
            <p:ph sz="quarter" idx="4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2771775" y="3716338"/>
            <a:ext cx="3935413" cy="2952750"/>
          </a:xfrm>
          <a:noFill/>
          <a:ln/>
        </p:spPr>
      </p:pic>
      <p:pic>
        <p:nvPicPr>
          <p:cNvPr id="65552" name="Picture 16" descr="люба 00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43550" y="3573463"/>
            <a:ext cx="3600450" cy="270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54" name="Picture 18" descr="лагерь на кочевке"/>
          <p:cNvPicPr>
            <a:picLocks noChangeAspect="1" noChangeArrowheads="1"/>
          </p:cNvPicPr>
          <p:nvPr>
            <p:ph sz="quarter" idx="3"/>
          </p:nvPr>
        </p:nvPicPr>
        <p:blipFill>
          <a:blip r:embed="rId6" cstate="print"/>
          <a:srcRect/>
          <a:stretch>
            <a:fillRect/>
          </a:stretch>
        </p:blipFill>
        <p:spPr>
          <a:xfrm>
            <a:off x="468313" y="4670425"/>
            <a:ext cx="2916237" cy="2187575"/>
          </a:xfrm>
          <a:noFill/>
          <a:ln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0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274638"/>
            <a:ext cx="9396413" cy="1143000"/>
          </a:xfrm>
        </p:spPr>
        <p:txBody>
          <a:bodyPr/>
          <a:lstStyle/>
          <a:p>
            <a:pPr algn="l"/>
            <a:r>
              <a:rPr lang="ru-RU" sz="2800" u="sng"/>
              <a:t>Контрольный улей </a:t>
            </a:r>
            <a:r>
              <a:rPr lang="ru-RU" sz="2800"/>
              <a:t>    Поилка  Палатка для качки меда</a:t>
            </a:r>
          </a:p>
        </p:txBody>
      </p:sp>
      <p:pic>
        <p:nvPicPr>
          <p:cNvPr id="70662" name="Picture 6" descr="контрольные весы1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1430338"/>
            <a:ext cx="7235825" cy="5427662"/>
          </a:xfrm>
          <a:noFill/>
          <a:ln/>
        </p:spPr>
      </p:pic>
      <p:sp>
        <p:nvSpPr>
          <p:cNvPr id="70663" name="Line 7"/>
          <p:cNvSpPr>
            <a:spLocks noChangeShapeType="1"/>
          </p:cNvSpPr>
          <p:nvPr/>
        </p:nvSpPr>
        <p:spPr bwMode="auto">
          <a:xfrm flipH="1">
            <a:off x="1835150" y="1052513"/>
            <a:ext cx="1368425" cy="288131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pic>
        <p:nvPicPr>
          <p:cNvPr id="70664" name="Picture 8" descr="люба 01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05400" y="1412875"/>
            <a:ext cx="4038600" cy="302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665" name="Picture 9" descr="xdhjf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95963" y="4181475"/>
            <a:ext cx="2376487" cy="267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0666" name="Line 10"/>
          <p:cNvSpPr>
            <a:spLocks noChangeShapeType="1"/>
          </p:cNvSpPr>
          <p:nvPr/>
        </p:nvSpPr>
        <p:spPr bwMode="auto">
          <a:xfrm>
            <a:off x="4859338" y="1052513"/>
            <a:ext cx="1368425" cy="93503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70668" name="Line 12"/>
          <p:cNvSpPr>
            <a:spLocks noChangeShapeType="1"/>
          </p:cNvSpPr>
          <p:nvPr/>
        </p:nvSpPr>
        <p:spPr bwMode="auto">
          <a:xfrm flipH="1">
            <a:off x="8027988" y="981075"/>
            <a:ext cx="936625" cy="38877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>
                <a:solidFill>
                  <a:srgbClr val="A50021"/>
                </a:solidFill>
              </a:rPr>
              <a:t>Третий осмотр</a:t>
            </a:r>
            <a:r>
              <a:rPr lang="ru-RU" sz="4000"/>
              <a:t> </a:t>
            </a:r>
            <a:r>
              <a:rPr lang="ru-RU" sz="2400"/>
              <a:t>пчелиных семей через 5 – 7 дней после начала главного медосбора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/>
              <a:t>3-й корпус: 8 рамок с сушью и 4 рамки вощины </a:t>
            </a:r>
          </a:p>
          <a:p>
            <a:r>
              <a:rPr lang="ru-RU"/>
              <a:t> Схемы расширения  магазинами: </a:t>
            </a:r>
          </a:p>
          <a:p>
            <a:pPr>
              <a:buFontTx/>
              <a:buNone/>
            </a:pPr>
            <a:r>
              <a:rPr lang="ru-RU"/>
              <a:t>а) 1-й корпус (гнездо), затем 1-й и 2-й магазины; </a:t>
            </a:r>
          </a:p>
          <a:p>
            <a:pPr>
              <a:buFontTx/>
              <a:buNone/>
            </a:pPr>
            <a:r>
              <a:rPr lang="ru-RU"/>
              <a:t>б) 1-й корпус (гнездо), затем 2-й корпус  и  1-й и 2-й магазины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/>
              <a:t>В период медосбора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5257800"/>
          </a:xfrm>
        </p:spPr>
        <p:txBody>
          <a:bodyPr/>
          <a:lstStyle/>
          <a:p>
            <a:r>
              <a:rPr lang="ru-RU" sz="3600"/>
              <a:t>не осматривать гнездо </a:t>
            </a:r>
          </a:p>
          <a:p>
            <a:r>
              <a:rPr lang="ru-RU" sz="3600"/>
              <a:t>обеспечить место для нектара и меда </a:t>
            </a:r>
          </a:p>
          <a:p>
            <a:r>
              <a:rPr lang="ru-RU" sz="3600"/>
              <a:t>усилить вентиляцию гнезда</a:t>
            </a:r>
          </a:p>
          <a:p>
            <a:r>
              <a:rPr lang="ru-RU" sz="3600"/>
              <a:t>отбирать медовые рамки запечатанные или на  2/3 закрытые восковыми  крышечками по окончании медосбора</a:t>
            </a:r>
          </a:p>
        </p:txBody>
      </p:sp>
      <p:pic>
        <p:nvPicPr>
          <p:cNvPr id="27652" name="Picture 4" descr="mainpic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39000" y="0"/>
            <a:ext cx="1905000" cy="195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ПОДГОТОВКА К ЗИМОВКЕ 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ru-RU" sz="3600">
                <a:solidFill>
                  <a:srgbClr val="A50021"/>
                </a:solidFill>
              </a:rPr>
              <a:t>четвертый осмотр семьи</a:t>
            </a:r>
            <a:r>
              <a:rPr lang="ru-RU"/>
              <a:t>: </a:t>
            </a:r>
          </a:p>
          <a:p>
            <a:r>
              <a:rPr lang="ru-RU"/>
              <a:t>снимают в первую очередь со слабых семей магазины и корпуса</a:t>
            </a:r>
          </a:p>
          <a:p>
            <a:r>
              <a:rPr lang="ru-RU"/>
              <a:t>собирают гнезда на зиму: 6 рамок с мёдом (по 2-2,5кг) на 6 рамок расплода </a:t>
            </a:r>
          </a:p>
          <a:p>
            <a:r>
              <a:rPr lang="ru-RU"/>
              <a:t>в гнезде - не менее 16 кг мёда, для весны в складе – 12 – 14 кг/семью (Всего 28 – 30кг) </a:t>
            </a:r>
          </a:p>
          <a:p>
            <a:endParaRPr lang="ru-RU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ПОДГОТОВКА К ЗИМОВКЕ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/>
              <a:t>До 20 кг сахара на семью </a:t>
            </a:r>
          </a:p>
          <a:p>
            <a:r>
              <a:rPr lang="ru-RU"/>
              <a:t>Сахарный сироп: 2кг сахара и 1л воды</a:t>
            </a:r>
          </a:p>
          <a:p>
            <a:r>
              <a:rPr lang="ru-RU"/>
              <a:t>В сахарный сироп на  50кг добавляют 5кг мёда</a:t>
            </a:r>
          </a:p>
          <a:p>
            <a:r>
              <a:rPr lang="ru-RU"/>
              <a:t>Индивидуальное кормление семьи</a:t>
            </a:r>
          </a:p>
          <a:p>
            <a:r>
              <a:rPr lang="ru-RU"/>
              <a:t>После кормления летки сокращают до 1см и в ульи не заглядывают 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/>
              <a:t>Зимовник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341438"/>
            <a:ext cx="5410200" cy="5400675"/>
          </a:xfrm>
        </p:spPr>
        <p:txBody>
          <a:bodyPr/>
          <a:lstStyle/>
          <a:p>
            <a:pPr marL="533400" indent="-533400">
              <a:lnSpc>
                <a:spcPct val="80000"/>
              </a:lnSpc>
              <a:buFontTx/>
              <a:buNone/>
            </a:pPr>
            <a:r>
              <a:rPr lang="ru-RU" sz="2400"/>
              <a:t>Требования: должен держать оптимальную температуру (от +2 до +6 </a:t>
            </a:r>
            <a:r>
              <a:rPr lang="ru-RU" sz="2400" baseline="30000"/>
              <a:t>0</a:t>
            </a:r>
            <a:r>
              <a:rPr lang="ru-RU" sz="2400"/>
              <a:t>С )и влажность (от 65 до 75%), он должен быть сухим и  недоступным для грызунов</a:t>
            </a:r>
          </a:p>
          <a:p>
            <a:pPr marL="533400" indent="-533400">
              <a:lnSpc>
                <a:spcPct val="80000"/>
              </a:lnSpc>
              <a:buFontTx/>
              <a:buNone/>
            </a:pPr>
            <a:endParaRPr lang="ru-RU" sz="2400"/>
          </a:p>
          <a:p>
            <a:pPr marL="533400" indent="-533400">
              <a:lnSpc>
                <a:spcPct val="80000"/>
              </a:lnSpc>
              <a:buFontTx/>
              <a:buNone/>
            </a:pPr>
            <a:endParaRPr lang="ru-RU" sz="2400"/>
          </a:p>
          <a:p>
            <a:pPr marL="533400" indent="-533400">
              <a:lnSpc>
                <a:spcPct val="80000"/>
              </a:lnSpc>
              <a:buFontTx/>
              <a:buNone/>
            </a:pPr>
            <a:r>
              <a:rPr lang="ru-RU" sz="2400"/>
              <a:t>Типы:</a:t>
            </a:r>
          </a:p>
          <a:p>
            <a:pPr marL="533400" indent="-533400">
              <a:lnSpc>
                <a:spcPct val="80000"/>
              </a:lnSpc>
              <a:buFontTx/>
              <a:buAutoNum type="arabicPeriod"/>
            </a:pPr>
            <a:r>
              <a:rPr lang="ru-RU" sz="2400"/>
              <a:t>Подземный (до грунтовых вод расстояние не менее 5 м)</a:t>
            </a:r>
          </a:p>
          <a:p>
            <a:pPr marL="533400" indent="-533400">
              <a:lnSpc>
                <a:spcPct val="80000"/>
              </a:lnSpc>
              <a:buFontTx/>
              <a:buAutoNum type="arabicPeriod"/>
            </a:pPr>
            <a:r>
              <a:rPr lang="ru-RU" sz="2400"/>
              <a:t> Полуподземный </a:t>
            </a:r>
          </a:p>
          <a:p>
            <a:pPr marL="533400" indent="-533400">
              <a:lnSpc>
                <a:spcPct val="80000"/>
              </a:lnSpc>
              <a:buFontTx/>
              <a:buAutoNum type="arabicPeriod"/>
            </a:pPr>
            <a:r>
              <a:rPr lang="ru-RU" sz="2400"/>
              <a:t> Надземные зимовники строят в таёжной и лесостепной зонах, где высокий уровень подземных вод.</a:t>
            </a:r>
          </a:p>
        </p:txBody>
      </p:sp>
      <p:pic>
        <p:nvPicPr>
          <p:cNvPr id="31750" name="Picture 6" descr="в зимовнике1"/>
          <p:cNvPicPr>
            <a:picLocks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580063" y="0"/>
            <a:ext cx="3394075" cy="4525963"/>
          </a:xfrm>
          <a:noFill/>
          <a:ln/>
        </p:spPr>
      </p:pic>
      <p:pic>
        <p:nvPicPr>
          <p:cNvPr id="31751" name="Picture 7" descr="в зимовник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6175" y="4670425"/>
            <a:ext cx="2917825" cy="218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346075"/>
          </a:xfrm>
        </p:spPr>
        <p:txBody>
          <a:bodyPr/>
          <a:lstStyle/>
          <a:p>
            <a:r>
              <a:rPr lang="ru-RU" sz="4000"/>
              <a:t>ЗИМОВКА ПЧЕЛ 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4284663" y="692150"/>
            <a:ext cx="4859337" cy="616585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2400"/>
              <a:t>Постановка пчёл в зимовник - при наступлении устойчивых холодов </a:t>
            </a:r>
          </a:p>
          <a:p>
            <a:pPr>
              <a:lnSpc>
                <a:spcPct val="80000"/>
              </a:lnSpc>
            </a:pPr>
            <a:r>
              <a:rPr lang="ru-RU" sz="2400"/>
              <a:t>При постановке летки закрывают,крышки улья снимают</a:t>
            </a:r>
          </a:p>
          <a:p>
            <a:pPr>
              <a:lnSpc>
                <a:spcPct val="80000"/>
              </a:lnSpc>
            </a:pPr>
            <a:r>
              <a:rPr lang="ru-RU" sz="2400"/>
              <a:t>На стеллажи помещают в 2 яруса, установку ульев начинают с противоположного от двери угла, в сухую погоду, дверь оставляют полуоткрытой </a:t>
            </a:r>
          </a:p>
          <a:p>
            <a:pPr>
              <a:lnSpc>
                <a:spcPct val="80000"/>
              </a:lnSpc>
            </a:pPr>
            <a:r>
              <a:rPr lang="ru-RU" sz="2400"/>
              <a:t>На др. день после постановки снимают подушки и кладут маты, или оставляют холстики. Открывают летки </a:t>
            </a:r>
          </a:p>
        </p:txBody>
      </p:sp>
      <p:pic>
        <p:nvPicPr>
          <p:cNvPr id="30728" name="Picture 8" descr="зимовка на Кавказе"/>
          <p:cNvPicPr>
            <a:picLocks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604838"/>
            <a:ext cx="2843213" cy="1889125"/>
          </a:xfrm>
          <a:noFill/>
          <a:ln/>
        </p:spPr>
      </p:pic>
      <p:pic>
        <p:nvPicPr>
          <p:cNvPr id="30729" name="Picture 9" descr="улейЦебро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63713" y="2133600"/>
            <a:ext cx="2916237" cy="218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30" name="Picture 10" descr="снегНАпасеке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4076700"/>
            <a:ext cx="4249738" cy="275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z="2400"/>
              <a:t>ОРГАНИЗАЦИОННАЯ РАБОТА ЗООИНЖЕНЕРА В ПЧЕЛОВОДСТВЕ</a:t>
            </a:r>
            <a:r>
              <a:rPr lang="ru-RU" altLang="zh-CN" sz="4000"/>
              <a:t> </a:t>
            </a:r>
            <a:endParaRPr lang="ru-RU" sz="4000"/>
          </a:p>
        </p:txBody>
      </p:sp>
      <p:sp>
        <p:nvSpPr>
          <p:cNvPr id="32773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ru-RU" sz="2800"/>
              <a:t>В позднее-летний и осенний периоды </a:t>
            </a:r>
            <a:r>
              <a:rPr lang="ru-RU" altLang="zh-CN" sz="2800"/>
              <a:t>проследить за</a:t>
            </a:r>
            <a:endParaRPr lang="ru-RU" sz="2800"/>
          </a:p>
          <a:p>
            <a:pPr>
              <a:lnSpc>
                <a:spcPct val="90000"/>
              </a:lnSpc>
              <a:buFontTx/>
              <a:buNone/>
            </a:pPr>
            <a:r>
              <a:rPr lang="ru-RU" altLang="zh-CN" sz="2800"/>
              <a:t> • правильной сборкой гнезд;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altLang="zh-CN" sz="2800"/>
              <a:t> • подкормкой пчелосемей сахарным сиропом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altLang="zh-CN" sz="2800"/>
              <a:t>• подготовкой зимовника;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altLang="zh-CN" sz="2800"/>
              <a:t>• переработкой воскового сырья;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altLang="zh-CN" sz="2800"/>
              <a:t>• заготовкой в складе кормов на весну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altLang="zh-CN" sz="2800"/>
              <a:t>• откачкой товарного меда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altLang="zh-CN" sz="2800"/>
              <a:t>п</a:t>
            </a:r>
            <a:r>
              <a:rPr lang="ru-RU" sz="2800"/>
              <a:t>одготовить и провести осеннюю ревизию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633412"/>
          </a:xfrm>
        </p:spPr>
        <p:txBody>
          <a:bodyPr/>
          <a:lstStyle/>
          <a:p>
            <a:r>
              <a:rPr lang="ru-RU" altLang="zh-CN" sz="3200"/>
              <a:t>Проведение осенней ревизии включает</a:t>
            </a:r>
            <a:r>
              <a:rPr lang="ru-RU" altLang="zh-CN" sz="4000"/>
              <a:t>: </a:t>
            </a:r>
            <a:br>
              <a:rPr lang="ru-RU" altLang="zh-CN" sz="4000"/>
            </a:br>
            <a:endParaRPr lang="ru-RU" sz="4000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692150"/>
            <a:ext cx="8229600" cy="5434013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ru-RU" altLang="zh-CN" sz="1600"/>
              <a:t>• </a:t>
            </a:r>
            <a:r>
              <a:rPr lang="ru-RU" altLang="zh-CN" sz="2800"/>
              <a:t>пересчет всех семей на точке;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zh-CN" sz="2800"/>
              <a:t>• проверка сборки гнезд, количества кормов, пчел и рамок в ульях по трем контрольным семьям, сверяя с ведомостью сборки гнезд;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zh-CN" sz="2800"/>
              <a:t>• учет на складе рамок с медом, пергой, сушью, вощиной;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zh-CN" sz="2800"/>
              <a:t>• учет воска, мервы и воскового сырья;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zh-CN" sz="2800"/>
              <a:t>• учет меда (по квитанциям сдачи);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zh-CN" sz="2800"/>
              <a:t>• уничтожение  списанного инвентаря;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zh-CN" sz="2800"/>
              <a:t>• инвентаризацию;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zh-CN" sz="2800"/>
              <a:t>• составление актов осенней ревизии, инвентаризации и списания имущества</a:t>
            </a:r>
            <a:endParaRPr lang="ru-RU" sz="160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z="2800"/>
              <a:t>ОРГАНИЗАЦИОННАЯ РАБОТА ЗООИНЖЕНЕРА В ПЧЕЛОВОДСТВЕ</a:t>
            </a:r>
            <a:endParaRPr lang="ru-RU" sz="2800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ru-RU" altLang="zh-CN" sz="2400"/>
              <a:t>При (сразу после) выставке должен осмотреть погибшие семьи и составить акт гибели </a:t>
            </a:r>
          </a:p>
          <a:p>
            <a:pPr>
              <a:lnSpc>
                <a:spcPct val="90000"/>
              </a:lnSpc>
            </a:pPr>
            <a:r>
              <a:rPr lang="ru-RU" altLang="zh-CN" sz="2400"/>
              <a:t>После выставки при проведении весенней ревизии  устанавливают соответствие записей в ведомости с фактическим состоянием семей по трем - пяти семьям. </a:t>
            </a:r>
          </a:p>
          <a:p>
            <a:pPr>
              <a:lnSpc>
                <a:spcPct val="90000"/>
              </a:lnSpc>
            </a:pPr>
            <a:r>
              <a:rPr lang="ru-RU" altLang="zh-CN" sz="2400"/>
              <a:t>С наступлением медосбора следует провести списание кормов.</a:t>
            </a:r>
          </a:p>
          <a:p>
            <a:pPr>
              <a:lnSpc>
                <a:spcPct val="90000"/>
              </a:lnSpc>
            </a:pPr>
            <a:r>
              <a:rPr lang="ru-RU" altLang="zh-CN" sz="2400"/>
              <a:t> Акт на списание кормов составляется по акту на расходование кормов: сахар списывается по фактической стоимости, мед – по себестоимости, но не выше закупочных цен. </a:t>
            </a:r>
            <a:endParaRPr lang="ru-RU" sz="240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z="3600"/>
              <a:t>Расход корма в Сибири</a:t>
            </a:r>
            <a:r>
              <a:rPr lang="ru-RU" altLang="zh-CN" sz="2800"/>
              <a:t> на одну семью, если нет медосбора, составляет: </a:t>
            </a:r>
            <a:br>
              <a:rPr lang="ru-RU" altLang="zh-CN" sz="2800"/>
            </a:br>
            <a:endParaRPr lang="ru-RU" sz="280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ru-RU" altLang="zh-CN" sz="4000"/>
              <a:t>август - 6,2 кг,  </a:t>
            </a:r>
          </a:p>
          <a:p>
            <a:pPr>
              <a:buFontTx/>
              <a:buNone/>
            </a:pPr>
            <a:r>
              <a:rPr lang="ru-RU" altLang="zh-CN" sz="4000"/>
              <a:t>сентябрь - 6, </a:t>
            </a:r>
          </a:p>
          <a:p>
            <a:pPr>
              <a:buFontTx/>
              <a:buNone/>
            </a:pPr>
            <a:r>
              <a:rPr lang="ru-RU" altLang="zh-CN" sz="4000"/>
              <a:t>октябрь - 1, </a:t>
            </a:r>
          </a:p>
          <a:p>
            <a:pPr>
              <a:buFontTx/>
              <a:buNone/>
            </a:pPr>
            <a:r>
              <a:rPr lang="ru-RU" altLang="zh-CN" sz="4000"/>
              <a:t>ноябрь - 1 , </a:t>
            </a:r>
          </a:p>
          <a:p>
            <a:pPr>
              <a:buFontTx/>
              <a:buNone/>
            </a:pPr>
            <a:r>
              <a:rPr lang="ru-RU" altLang="zh-CN" sz="4000"/>
              <a:t>декабрь - 1,</a:t>
            </a:r>
            <a:r>
              <a:rPr lang="ru-RU" altLang="zh-CN" sz="3600"/>
              <a:t> </a:t>
            </a:r>
          </a:p>
          <a:p>
            <a:pPr>
              <a:buFontTx/>
              <a:buNone/>
            </a:pPr>
            <a:endParaRPr lang="ru-RU" sz="3600"/>
          </a:p>
        </p:txBody>
      </p:sp>
      <p:sp>
        <p:nvSpPr>
          <p:cNvPr id="37892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ru-RU" altLang="zh-CN" sz="4000"/>
              <a:t>январь - 1,5,</a:t>
            </a:r>
          </a:p>
          <a:p>
            <a:pPr>
              <a:buFontTx/>
              <a:buNone/>
            </a:pPr>
            <a:r>
              <a:rPr lang="ru-RU" altLang="zh-CN" sz="4000"/>
              <a:t> февраль - 2 , </a:t>
            </a:r>
          </a:p>
          <a:p>
            <a:pPr>
              <a:buFontTx/>
              <a:buNone/>
            </a:pPr>
            <a:r>
              <a:rPr lang="ru-RU" altLang="zh-CN" sz="4000"/>
              <a:t>март - 3 , </a:t>
            </a:r>
          </a:p>
          <a:p>
            <a:pPr>
              <a:buFontTx/>
              <a:buNone/>
            </a:pPr>
            <a:r>
              <a:rPr lang="ru-RU" altLang="zh-CN" sz="4000"/>
              <a:t>апрель - 6,</a:t>
            </a:r>
          </a:p>
          <a:p>
            <a:pPr>
              <a:buFontTx/>
              <a:buNone/>
            </a:pPr>
            <a:r>
              <a:rPr lang="ru-RU" altLang="zh-CN" sz="4000"/>
              <a:t> май - 6,2 кг.</a:t>
            </a:r>
            <a:endParaRPr lang="ru-RU" sz="4000"/>
          </a:p>
        </p:txBody>
      </p:sp>
      <p:pic>
        <p:nvPicPr>
          <p:cNvPr id="37895" name="Picture 7" descr="800px-Apis_mellifera_carnica_drone_postnata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59563" y="5202238"/>
            <a:ext cx="2484437" cy="16557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/>
              <a:t>Форма пасечного журнала</a:t>
            </a:r>
            <a:r>
              <a:rPr lang="ru-RU" sz="2000"/>
              <a:t> </a:t>
            </a:r>
            <a:r>
              <a:rPr lang="ru-RU" sz="2800"/>
              <a:t/>
            </a:r>
            <a:br>
              <a:rPr lang="ru-RU" sz="2800"/>
            </a:br>
            <a:r>
              <a:rPr lang="ru-RU" sz="1800"/>
              <a:t>Пчелиная семья №___, год рождения матки__________ </a:t>
            </a:r>
            <a:br>
              <a:rPr lang="ru-RU" sz="1800"/>
            </a:br>
            <a:r>
              <a:rPr lang="ru-RU" sz="1800"/>
              <a:t>Продуктивность семьи за прошлый год: валовой сбор меда ___ кг, воска_____г.  Получено прироста _____отводков__роев.</a:t>
            </a:r>
            <a:br>
              <a:rPr lang="ru-RU" sz="1800"/>
            </a:br>
            <a:r>
              <a:rPr lang="ru-RU" sz="1800"/>
              <a:t>Зимостойкость _________ Зимний расход кормов______</a:t>
            </a:r>
            <a:r>
              <a:rPr lang="ru-RU" sz="2000"/>
              <a:t/>
            </a:r>
            <a:br>
              <a:rPr lang="ru-RU" sz="2000"/>
            </a:br>
            <a:endParaRPr lang="ru-RU" sz="2000"/>
          </a:p>
        </p:txBody>
      </p:sp>
      <p:graphicFrame>
        <p:nvGraphicFramePr>
          <p:cNvPr id="42653" name="Group 669"/>
          <p:cNvGraphicFramePr>
            <a:graphicFrameLocks noGrp="1"/>
          </p:cNvGraphicFramePr>
          <p:nvPr>
            <p:ph type="tbl" idx="1"/>
          </p:nvPr>
        </p:nvGraphicFramePr>
        <p:xfrm>
          <a:off x="34925" y="1600200"/>
          <a:ext cx="9001125" cy="4783456"/>
        </p:xfrm>
        <a:graphic>
          <a:graphicData uri="http://schemas.openxmlformats.org/drawingml/2006/table">
            <a:tbl>
              <a:tblPr/>
              <a:tblGrid>
                <a:gridCol w="1452563"/>
                <a:gridCol w="636587"/>
                <a:gridCol w="503238"/>
                <a:gridCol w="614362"/>
                <a:gridCol w="609600"/>
                <a:gridCol w="479425"/>
                <a:gridCol w="544513"/>
                <a:gridCol w="633412"/>
                <a:gridCol w="455613"/>
                <a:gridCol w="544512"/>
                <a:gridCol w="655638"/>
                <a:gridCol w="442912"/>
                <a:gridCol w="544513"/>
                <a:gridCol w="884237"/>
              </a:tblGrid>
              <a:tr h="649288">
                <a:tc rowSpan="2"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Дата осмотра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Кол-во пчел, уло-чек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Рамок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Рамок с расплодом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Рамок с вощиной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М</a:t>
                      </a: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ед</a:t>
                      </a: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, кг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3181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Да-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но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Взя-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то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Оста-лось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Да-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но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Взя-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то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Оста-лось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Да-но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Взя-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то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Оста-лось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Да-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но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Взя-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то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Оста-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лось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 </a:t>
                      </a: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SimSun" pitchFamily="2" charset="-122"/>
                          <a:cs typeface="Times New Roman" pitchFamily="18" charset="0"/>
                        </a:rPr>
                        <a:t>15.10.20…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SimSun" pitchFamily="2" charset="-122"/>
                          <a:cs typeface="Times New Roman" pitchFamily="18" charset="0"/>
                        </a:rPr>
                        <a:t>20.04. 20…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81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SimSun" pitchFamily="2" charset="-122"/>
                          <a:cs typeface="Times New Roman" pitchFamily="18" charset="0"/>
                        </a:rPr>
                        <a:t>30.05. 20…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24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893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SimSun" pitchFamily="2" charset="-122"/>
                          <a:cs typeface="Times New Roman" pitchFamily="18" charset="0"/>
                        </a:rPr>
                        <a:t>06.07. 20…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36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766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SimSun" pitchFamily="2" charset="-122"/>
                          <a:cs typeface="Times New Roman" pitchFamily="18" charset="0"/>
                        </a:rPr>
                        <a:t>18.07. 20…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36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42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087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SimSun" pitchFamily="2" charset="-122"/>
                          <a:cs typeface="Times New Roman" pitchFamily="18" charset="0"/>
                        </a:rPr>
                        <a:t>25.07. 20…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24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96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593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SimSun" pitchFamily="2" charset="-122"/>
                          <a:cs typeface="Times New Roman" pitchFamily="18" charset="0"/>
                        </a:rPr>
                        <a:t>01.09. 20…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1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Дать 10 кг сахара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/>
              <a:t>Расчёт валового и товарного воска, полученного от семьи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9144000" cy="5257800"/>
          </a:xfrm>
        </p:spPr>
        <p:txBody>
          <a:bodyPr/>
          <a:lstStyle/>
          <a:p>
            <a:pPr>
              <a:buFontTx/>
              <a:buNone/>
            </a:pPr>
            <a:r>
              <a:rPr lang="ru-RU" altLang="zh-CN" sz="2800">
                <a:latin typeface="Times New Roman" pitchFamily="18" charset="0"/>
              </a:rPr>
              <a:t>если давали 10 рамок вощины, то 10 рамок х 70 г = 700г воска выделили пчелы при отстройке сотов; </a:t>
            </a:r>
          </a:p>
          <a:p>
            <a:pPr>
              <a:buFontTx/>
              <a:buNone/>
            </a:pPr>
            <a:r>
              <a:rPr lang="ru-RU" altLang="zh-CN" sz="2800">
                <a:latin typeface="Times New Roman" pitchFamily="18" charset="0"/>
              </a:rPr>
              <a:t>если семья собрала 100 кг меда, то пчелы выделили на закрытие медовых ячеек восковой крышечкой:  100 кг х 9,8 г/кг = 980 г воска. </a:t>
            </a:r>
          </a:p>
          <a:p>
            <a:pPr>
              <a:buFontTx/>
              <a:buNone/>
            </a:pPr>
            <a:r>
              <a:rPr lang="ru-RU" altLang="zh-CN" sz="2800">
                <a:latin typeface="Times New Roman" pitchFamily="18" charset="0"/>
              </a:rPr>
              <a:t> </a:t>
            </a:r>
            <a:r>
              <a:rPr lang="ru-RU" altLang="zh-CN" sz="2800" b="1">
                <a:latin typeface="Times New Roman" pitchFamily="18" charset="0"/>
              </a:rPr>
              <a:t>Валовой воск</a:t>
            </a:r>
            <a:r>
              <a:rPr lang="ru-RU" altLang="zh-CN" sz="2800">
                <a:latin typeface="Times New Roman" pitchFamily="18" charset="0"/>
              </a:rPr>
              <a:t>, т.е. воск, который выделяли пчелы в течение сезона, составляет:  980 г +700 г = 1680 г</a:t>
            </a:r>
            <a:br>
              <a:rPr lang="ru-RU" altLang="zh-CN" sz="2800">
                <a:latin typeface="Times New Roman" pitchFamily="18" charset="0"/>
              </a:rPr>
            </a:br>
            <a:r>
              <a:rPr lang="ru-RU" altLang="zh-CN" sz="2800" b="1">
                <a:latin typeface="Times New Roman" pitchFamily="18" charset="0"/>
              </a:rPr>
              <a:t>Товарный воск </a:t>
            </a:r>
            <a:r>
              <a:rPr lang="ru-RU" altLang="zh-CN" sz="2800">
                <a:latin typeface="Times New Roman" pitchFamily="18" charset="0"/>
              </a:rPr>
              <a:t>т.е. воск, который получили из воскового сырья, составляет: 140г х (количество бракуемых из семьи рамок) + 9,8 г х (количество полученного от семьи мёда, кг) </a:t>
            </a:r>
            <a:endParaRPr lang="ru-RU" sz="280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651</TotalTime>
  <Words>1694</Words>
  <Application>Microsoft PowerPoint</Application>
  <PresentationFormat>Экран (4:3)</PresentationFormat>
  <Paragraphs>257</Paragraphs>
  <Slides>29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3" baseType="lpstr">
      <vt:lpstr>Arial</vt:lpstr>
      <vt:lpstr>Times New Roman</vt:lpstr>
      <vt:lpstr>SimSun</vt:lpstr>
      <vt:lpstr>Оформление по умолчанию</vt:lpstr>
      <vt:lpstr>тема УХОД ЗА ПЧЕЛАМИ</vt:lpstr>
      <vt:lpstr>ПРАВИЛА ОСМОТРА  ПЧЕЛИНЫХ СЕМЕЙ </vt:lpstr>
      <vt:lpstr>Воровство пчел</vt:lpstr>
      <vt:lpstr>Предотвращение воровства</vt:lpstr>
      <vt:lpstr>Палатка для осмотра</vt:lpstr>
      <vt:lpstr>РАБОТА НА ПАСЕКЕ ВЕСНОЙ </vt:lpstr>
      <vt:lpstr>Расширение гнезд во время второго осмотра </vt:lpstr>
      <vt:lpstr>Причины роения</vt:lpstr>
      <vt:lpstr>РАЗМНОЖЕНИЕ  ПЧЕЛИНЫХ СЕМЕЙ - РОЕНИЕ</vt:lpstr>
      <vt:lpstr>размер гнезда для роя</vt:lpstr>
      <vt:lpstr>Способы посадки роя в гнездо: «через верх»             «через леток»      </vt:lpstr>
      <vt:lpstr>ИСКУССТВЕННОЕ РАЗМНОЖЕНИЕ ПЧЕЛОСЕМЕЙ </vt:lpstr>
      <vt:lpstr>ИСКУССТВЕННОЕ РАЗМНОЖЕНИЕ ПЧЕЛОСЕМЕЙ</vt:lpstr>
      <vt:lpstr>ОСОБЕННОСТИ МЕДОНОСНЫХ УСЛОВИЙ В НОВОСИБИРСКОЙ ОБЛАСТИ</vt:lpstr>
      <vt:lpstr>Погрузка пчелосемей на кочёвку</vt:lpstr>
      <vt:lpstr>На кочёвке</vt:lpstr>
      <vt:lpstr>Контрольный улей     Поилка  Палатка для качки меда</vt:lpstr>
      <vt:lpstr>Третий осмотр пчелиных семей через 5 – 7 дней после начала главного медосбора</vt:lpstr>
      <vt:lpstr>В период медосбора</vt:lpstr>
      <vt:lpstr>ПОДГОТОВКА К ЗИМОВКЕ </vt:lpstr>
      <vt:lpstr>ПОДГОТОВКА К ЗИМОВКЕ</vt:lpstr>
      <vt:lpstr>Зимовник</vt:lpstr>
      <vt:lpstr>ЗИМОВКА ПЧЕЛ </vt:lpstr>
      <vt:lpstr>ОРГАНИЗАЦИОННАЯ РАБОТА ЗООИНЖЕНЕРА В ПЧЕЛОВОДСТВЕ </vt:lpstr>
      <vt:lpstr>Проведение осенней ревизии включает:  </vt:lpstr>
      <vt:lpstr>ОРГАНИЗАЦИОННАЯ РАБОТА ЗООИНЖЕНЕРА В ПЧЕЛОВОДСТВЕ</vt:lpstr>
      <vt:lpstr>Расход корма в Сибири на одну семью, если нет медосбора, составляет:  </vt:lpstr>
      <vt:lpstr>Форма пасечного журнала  Пчелиная семья №___, год рождения матки__________  Продуктивность семьи за прошлый год: валовой сбор меда ___ кг, воска_____г.  Получено прироста _____отводков__роев. Зимостойкость _________ Зимний расход кормов______ </vt:lpstr>
      <vt:lpstr>Расчёт валового и товарного воска, полученного от семьи</vt:lpstr>
    </vt:vector>
  </TitlesOfParts>
  <Company>СибНИПТИП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 УХОД ЗА ПЧЕЛАМИ</dc:title>
  <dc:creator>User</dc:creator>
  <cp:lastModifiedBy>Dfish1</cp:lastModifiedBy>
  <cp:revision>53</cp:revision>
  <dcterms:created xsi:type="dcterms:W3CDTF">2008-02-16T09:08:04Z</dcterms:created>
  <dcterms:modified xsi:type="dcterms:W3CDTF">2011-04-05T06:17:14Z</dcterms:modified>
</cp:coreProperties>
</file>