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0" r:id="rId8"/>
    <p:sldId id="268" r:id="rId9"/>
    <p:sldId id="277" r:id="rId10"/>
    <p:sldId id="279" r:id="rId11"/>
    <p:sldId id="280" r:id="rId12"/>
    <p:sldId id="281" r:id="rId13"/>
    <p:sldId id="271" r:id="rId14"/>
    <p:sldId id="272" r:id="rId15"/>
    <p:sldId id="274" r:id="rId16"/>
    <p:sldId id="282" r:id="rId17"/>
    <p:sldId id="267" r:id="rId18"/>
    <p:sldId id="284" r:id="rId19"/>
    <p:sldId id="263" r:id="rId20"/>
    <p:sldId id="291" r:id="rId21"/>
    <p:sldId id="265" r:id="rId2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94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69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364C4-316B-45C5-AA06-11243B49CAEF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48273-F11F-47E7-AECD-D9A39F175F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096BD-CC3E-4040-87BC-0F180E76DD30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F0C57-A918-445C-8ED6-F23FCD913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F46CC-0AA2-43CC-87AA-580D8975691E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DBFC8-1BB7-4278-8B4F-FA15968DE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3029-B7D4-40E9-BC1E-C7D5CC4511F1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01597-4A8A-433E-875E-58E277A6D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22CBB-1A74-48EB-8021-D283519ADDE7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E6828-3784-4DC4-B8DF-1BEEC27A5A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FC8D6-A6CD-496B-BE0B-4954AA08C6AA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00303-7F4C-4BB7-91CD-F1DF5230F7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8ACCA-7A2D-4AB5-9191-1617B48D1EA5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B71B1-EDDF-43F0-8FDB-7DD8B7E476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55F66-5EAD-49C2-805E-27D14D2CEDFC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EA496-E65B-40B5-BC02-A89EBFF7A1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7DA33-AAA6-482A-AEF8-0972660E1DEF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542DF-CACF-44D6-88C0-53F06856C5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9562B-5660-4194-9C69-14DB22ABC7D7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EE95C-2CFE-47A6-BD4C-29CDCB2657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0F54C-2CA8-4357-9B11-199612ACB365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804CD-3B1E-47C5-80B5-CCEE77967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651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5AA6E8-9EAF-48EC-BA57-300BBE171E16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415B76-3DFB-46C1-9490-A011CD4963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8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7dach.ru/tag/kaliynye-udobreniya/" TargetMode="External"/><Relationship Id="rId3" Type="http://schemas.openxmlformats.org/officeDocument/2006/relationships/hyperlink" Target="https://7dach.ru/tag/mochevina/" TargetMode="External"/><Relationship Id="rId7" Type="http://schemas.openxmlformats.org/officeDocument/2006/relationships/hyperlink" Target="https://7dach.ru/tag/superfosfaty/" TargetMode="External"/><Relationship Id="rId2" Type="http://schemas.openxmlformats.org/officeDocument/2006/relationships/hyperlink" Target="https://7dach.ru/tag/azo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7dach.ru/tag/fosfornye-udobreniya/" TargetMode="External"/><Relationship Id="rId5" Type="http://schemas.openxmlformats.org/officeDocument/2006/relationships/image" Target="../media/image57.png"/><Relationship Id="rId4" Type="http://schemas.openxmlformats.org/officeDocument/2006/relationships/hyperlink" Target="https://7dach.ru/redirect/aHR0cDovL2Fncmljb2xhLnJ1L3Byb2R1Y3RzL2thcmJhbWlkLw==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6350" y="6350"/>
            <a:ext cx="12192000" cy="68045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314" name="Прямоугольник 2"/>
          <p:cNvSpPr>
            <a:spLocks noChangeArrowheads="1"/>
          </p:cNvSpPr>
          <p:nvPr/>
        </p:nvSpPr>
        <p:spPr bwMode="auto">
          <a:xfrm>
            <a:off x="3616325" y="1789113"/>
            <a:ext cx="4516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ПОЛЬЗА, СОРТА, БОЛЕЗНИ, ТЕХНОЛОГИЯ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36875" y="398463"/>
            <a:ext cx="7519988" cy="14335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КАРТОФЕЛЬ</a:t>
            </a:r>
            <a:endParaRPr lang="ru-RU" sz="8800" dirty="0">
              <a:latin typeface="+mn-lt"/>
              <a:cs typeface="+mn-cs"/>
            </a:endParaRPr>
          </a:p>
        </p:txBody>
      </p:sp>
      <p:sp>
        <p:nvSpPr>
          <p:cNvPr id="13316" name="Подзаголовок 2"/>
          <p:cNvSpPr txBox="1">
            <a:spLocks/>
          </p:cNvSpPr>
          <p:nvPr/>
        </p:nvSpPr>
        <p:spPr bwMode="auto">
          <a:xfrm>
            <a:off x="215900" y="61769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ДОКТОР С.Х. НАУК ПИЛИПОВА ЮЛИЯ ВАСИЛЬЕВНА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одзаголовок 2"/>
          <p:cNvSpPr txBox="1">
            <a:spLocks/>
          </p:cNvSpPr>
          <p:nvPr/>
        </p:nvSpPr>
        <p:spPr bwMode="auto">
          <a:xfrm>
            <a:off x="215900" y="257175"/>
            <a:ext cx="887253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800" b="1">
                <a:latin typeface="Calibri" pitchFamily="34" charset="0"/>
              </a:rPr>
              <a:t>ХИМИЧЕСКИЙ СОСТАВ КЛУБНЕЙ КАРТОФЕЛЯ (В 100 Г)</a:t>
            </a:r>
          </a:p>
        </p:txBody>
      </p:sp>
      <p:pic>
        <p:nvPicPr>
          <p:cNvPr id="14338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963613"/>
            <a:ext cx="6010275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одзаголовок 2"/>
          <p:cNvSpPr txBox="1">
            <a:spLocks/>
          </p:cNvSpPr>
          <p:nvPr/>
        </p:nvSpPr>
        <p:spPr bwMode="auto">
          <a:xfrm>
            <a:off x="5727700" y="2751138"/>
            <a:ext cx="6297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>
                <a:latin typeface="Calibri" pitchFamily="34" charset="0"/>
              </a:rPr>
              <a:t>СОДЕРЖИТ 18 АМИНОКИСЛОТ</a:t>
            </a:r>
          </a:p>
        </p:txBody>
      </p:sp>
      <p:sp>
        <p:nvSpPr>
          <p:cNvPr id="14340" name="Прямоугольник 5"/>
          <p:cNvSpPr>
            <a:spLocks noChangeArrowheads="1"/>
          </p:cNvSpPr>
          <p:nvPr/>
        </p:nvSpPr>
        <p:spPr bwMode="auto">
          <a:xfrm>
            <a:off x="5710238" y="5138738"/>
            <a:ext cx="6096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-apple-system"/>
              </a:rPr>
              <a:t>Больше всего клетчатки содержится в кожуре картофеля, она обычно составляет 1-2% от общей массы картофеля. 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9888" y="-14288"/>
            <a:ext cx="5416550" cy="4527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81675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0" y="4835525"/>
            <a:ext cx="47974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Водорастворимые витамины, такие как С и витамины группы B больше других веществ разрушаются в процессе готовки. В зависимости от способа готовки овощей и фруктов они теряют 15-55% витамина С</a:t>
            </a:r>
          </a:p>
        </p:txBody>
      </p:sp>
      <p:pic>
        <p:nvPicPr>
          <p:cNvPr id="15364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8850" y="3322638"/>
            <a:ext cx="7396163" cy="343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одзаголовок 2"/>
          <p:cNvSpPr txBox="1">
            <a:spLocks/>
          </p:cNvSpPr>
          <p:nvPr/>
        </p:nvSpPr>
        <p:spPr bwMode="auto">
          <a:xfrm>
            <a:off x="215900" y="354013"/>
            <a:ext cx="9786938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4000">
                <a:latin typeface="Calibri" pitchFamily="34" charset="0"/>
              </a:rPr>
              <a:t>Чем может быть вреден картофель???</a:t>
            </a:r>
          </a:p>
        </p:txBody>
      </p:sp>
      <p:sp>
        <p:nvSpPr>
          <p:cNvPr id="16386" name="Подзаголовок 2"/>
          <p:cNvSpPr txBox="1">
            <a:spLocks/>
          </p:cNvSpPr>
          <p:nvPr/>
        </p:nvSpPr>
        <p:spPr bwMode="auto">
          <a:xfrm>
            <a:off x="368300" y="1406525"/>
            <a:ext cx="7261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 b="1">
                <a:latin typeface="Calibri" pitchFamily="34" charset="0"/>
              </a:rPr>
              <a:t>КРАХМАЛ</a:t>
            </a:r>
            <a:r>
              <a:rPr lang="ru-RU" sz="2400">
                <a:latin typeface="Calibri" pitchFamily="34" charset="0"/>
              </a:rPr>
              <a:t> – ПОЛИСАХАРИД 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68300" y="2390775"/>
            <a:ext cx="11117263" cy="116205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ru-RU" b="1" dirty="0" smtClean="0"/>
              <a:t>СОЛАНИН</a:t>
            </a:r>
            <a:r>
              <a:rPr lang="ru-RU" dirty="0" smtClean="0"/>
              <a:t> – НЕЙРОТОКСИН, НАРУШАЕТ МОЗГОВУЮ АКТИВНОСТЬ. ОПАСЕН ПРИ КОНЦЕНТРАЦИИ БОЛЕЕ40МКГ/100Г КАРТОФЕЛЯ. Осенью его концентрация не более 10мкг/100г, а вот весной – до 500мкг/100г картофеля (позеленевший, проросший). Есть ЛД! Может накапливаться в организме, при нагревании практически не разрушается!</a:t>
            </a:r>
            <a:endParaRPr lang="ru-RU" dirty="0"/>
          </a:p>
        </p:txBody>
      </p:sp>
      <p:sp>
        <p:nvSpPr>
          <p:cNvPr id="16388" name="Подзаголовок 2"/>
          <p:cNvSpPr txBox="1">
            <a:spLocks/>
          </p:cNvSpPr>
          <p:nvPr/>
        </p:nvSpPr>
        <p:spPr bwMode="auto">
          <a:xfrm>
            <a:off x="368300" y="3970338"/>
            <a:ext cx="6240463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 b="1">
                <a:latin typeface="Calibri" pitchFamily="34" charset="0"/>
              </a:rPr>
              <a:t>ГМО-СОРТА</a:t>
            </a:r>
            <a:r>
              <a:rPr lang="ru-RU" sz="2400">
                <a:latin typeface="Calibri" pitchFamily="34" charset="0"/>
              </a:rPr>
              <a:t> (ИМПОРТНЫЕ)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1"/>
          <p:cNvSpPr>
            <a:spLocks noChangeArrowheads="1"/>
          </p:cNvSpPr>
          <p:nvPr/>
        </p:nvSpPr>
        <p:spPr bwMode="auto">
          <a:xfrm>
            <a:off x="0" y="28575"/>
            <a:ext cx="12192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latin typeface="-apple-system"/>
              </a:rPr>
              <a:t>ХАРАКТЕРИСТИКИ СОРТА ГАЛА (НЕМЕЦКАЯ СЕЛЕКЦИЯ, В РЕЕСТРЕ С 2008г.)</a:t>
            </a:r>
          </a:p>
          <a:p>
            <a:endParaRPr lang="ru-RU">
              <a:solidFill>
                <a:srgbClr val="000000"/>
              </a:solidFill>
              <a:latin typeface="-apple-system"/>
            </a:endParaRP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Сорт Гала относится к </a:t>
            </a:r>
            <a:r>
              <a:rPr lang="ru-RU" b="1">
                <a:solidFill>
                  <a:srgbClr val="FF0000"/>
                </a:solidFill>
                <a:latin typeface="-apple-system"/>
              </a:rPr>
              <a:t>среднеранним</a:t>
            </a:r>
            <a:r>
              <a:rPr lang="ru-RU" b="1">
                <a:solidFill>
                  <a:srgbClr val="000000"/>
                </a:solidFill>
                <a:latin typeface="-apple-system"/>
              </a:rPr>
              <a:t> сортам картофеля (созревает за 70–80 дней). </a:t>
            </a:r>
            <a:r>
              <a:rPr lang="ru-RU" i="1">
                <a:solidFill>
                  <a:srgbClr val="000000"/>
                </a:solidFill>
                <a:latin typeface="-apple-system"/>
              </a:rPr>
              <a:t>Раннеспелые – 65-70 дней, среднеранние – 70-75 дней, среднеспелые – 80-85 дней, среднепоздние – 115-120 дней, позднеспелые – 130-140 дней.</a:t>
            </a:r>
          </a:p>
          <a:p>
            <a:endParaRPr lang="ru-RU" b="1">
              <a:solidFill>
                <a:srgbClr val="000000"/>
              </a:solidFill>
              <a:latin typeface="-apple-system"/>
            </a:endParaRP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Клубни</a:t>
            </a:r>
            <a:r>
              <a:rPr lang="ru-RU">
                <a:solidFill>
                  <a:srgbClr val="000000"/>
                </a:solidFill>
                <a:latin typeface="-apple-system"/>
              </a:rPr>
              <a:t> у Галы массой 71–122 г, овально-удлиненной формы.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Глазки</a:t>
            </a:r>
            <a:r>
              <a:rPr lang="ru-RU">
                <a:solidFill>
                  <a:srgbClr val="000000"/>
                </a:solidFill>
                <a:latin typeface="-apple-system"/>
              </a:rPr>
              <a:t> мелкие – чистить их очень удобно.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Кожура</a:t>
            </a:r>
            <a:r>
              <a:rPr lang="ru-RU">
                <a:solidFill>
                  <a:srgbClr val="000000"/>
                </a:solidFill>
                <a:latin typeface="-apple-system"/>
              </a:rPr>
              <a:t> гладкая, желтой окраски.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Мякоть</a:t>
            </a:r>
            <a:r>
              <a:rPr lang="ru-RU">
                <a:solidFill>
                  <a:srgbClr val="000000"/>
                </a:solidFill>
                <a:latin typeface="-apple-system"/>
              </a:rPr>
              <a:t> темно-желтая, визуально похожа на сливочное масло хорошего качества.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Урожайность</a:t>
            </a:r>
            <a:r>
              <a:rPr lang="ru-RU">
                <a:solidFill>
                  <a:srgbClr val="000000"/>
                </a:solidFill>
                <a:latin typeface="-apple-system"/>
              </a:rPr>
              <a:t> у этого сорта – 216–263 кг с сотки и больше.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Товарность</a:t>
            </a:r>
            <a:r>
              <a:rPr lang="ru-RU">
                <a:solidFill>
                  <a:srgbClr val="000000"/>
                </a:solidFill>
                <a:latin typeface="-apple-system"/>
              </a:rPr>
              <a:t> клубней – 71–94% (средняя и крупная фракции). </a:t>
            </a: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Лежкость</a:t>
            </a:r>
            <a:r>
              <a:rPr lang="ru-RU">
                <a:solidFill>
                  <a:srgbClr val="000000"/>
                </a:solidFill>
                <a:latin typeface="-apple-system"/>
              </a:rPr>
              <a:t> – 89%.</a:t>
            </a:r>
          </a:p>
          <a:p>
            <a:r>
              <a:rPr lang="ru-RU">
                <a:solidFill>
                  <a:srgbClr val="000000"/>
                </a:solidFill>
                <a:latin typeface="-apple-system"/>
              </a:rPr>
              <a:t>Сорт Гала </a:t>
            </a:r>
            <a:r>
              <a:rPr lang="ru-RU" b="1">
                <a:solidFill>
                  <a:srgbClr val="000000"/>
                </a:solidFill>
                <a:latin typeface="-apple-system"/>
              </a:rPr>
              <a:t>устойчив</a:t>
            </a:r>
            <a:r>
              <a:rPr lang="ru-RU">
                <a:solidFill>
                  <a:srgbClr val="000000"/>
                </a:solidFill>
                <a:latin typeface="-apple-system"/>
              </a:rPr>
              <a:t> к раку картофеля и очень опасному вредителю – золотистой картофельной нематоде (ЗКЦН), также устойчив к парше.</a:t>
            </a:r>
          </a:p>
          <a:p>
            <a:r>
              <a:rPr lang="ru-RU">
                <a:solidFill>
                  <a:srgbClr val="000000"/>
                </a:solidFill>
                <a:latin typeface="-apple-system"/>
              </a:rPr>
              <a:t>Сорт рекомендован для большинства областей России, исключение составляют Северный, Центрально-Черноземный и Северо-Кавказский регионы – здесь он не районирован.</a:t>
            </a:r>
          </a:p>
          <a:p>
            <a:endParaRPr lang="ru-RU">
              <a:solidFill>
                <a:srgbClr val="000000"/>
              </a:solidFill>
              <a:latin typeface="-apple-system"/>
            </a:endParaRPr>
          </a:p>
          <a:p>
            <a:r>
              <a:rPr lang="ru-RU" b="1">
                <a:solidFill>
                  <a:srgbClr val="000000"/>
                </a:solidFill>
                <a:latin typeface="-apple-system"/>
              </a:rPr>
              <a:t>Какой на вкус картофель Гала и для чего он предназначен</a:t>
            </a:r>
          </a:p>
          <a:p>
            <a:r>
              <a:rPr lang="ru-RU">
                <a:solidFill>
                  <a:srgbClr val="000000"/>
                </a:solidFill>
                <a:latin typeface="-apple-system"/>
              </a:rPr>
              <a:t>Картофель Гала благодаря своей яркой мякоти очень красиво смотрится и в супах, и в салатах. Собственно, именно так его и рекомендуется использовать, поскольку крахмала в клубных немного – 10,2–13,2%. А значит, они не рассыпчатые, отлично держат форму, что и требуется для первых блюд.</a:t>
            </a:r>
          </a:p>
          <a:p>
            <a:r>
              <a:rPr lang="ru-RU">
                <a:solidFill>
                  <a:srgbClr val="000000"/>
                </a:solidFill>
                <a:latin typeface="-apple-system"/>
              </a:rPr>
              <a:t>Вкус у Галы хороший. В Германии в 2010 году он получил звание «Картофель года» — на конкурсе, в котором принимали участие около 1000 потребителей.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21688" y="171450"/>
            <a:ext cx="3770312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Рисунок 4"/>
          <p:cNvPicPr>
            <a:picLocks noChangeAspect="1"/>
          </p:cNvPicPr>
          <p:nvPr/>
        </p:nvPicPr>
        <p:blipFill>
          <a:blip r:embed="rId3"/>
          <a:srcRect l="12155" t="13045" r="31183" b="12932"/>
          <a:stretch>
            <a:fillRect/>
          </a:stretch>
        </p:blipFill>
        <p:spPr bwMode="auto">
          <a:xfrm>
            <a:off x="0" y="0"/>
            <a:ext cx="8828088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ChangeArrowheads="1"/>
          </p:cNvSpPr>
          <p:nvPr/>
        </p:nvSpPr>
        <p:spPr bwMode="auto">
          <a:xfrm>
            <a:off x="3149600" y="476250"/>
            <a:ext cx="5327650" cy="792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>
                <a:latin typeface="Calibri" pitchFamily="34" charset="0"/>
              </a:rPr>
              <a:t>БОЛЕЗНИ КЛУБНЕЙ КАРТОФЕЛЯ</a:t>
            </a:r>
          </a:p>
        </p:txBody>
      </p:sp>
      <p:sp>
        <p:nvSpPr>
          <p:cNvPr id="19458" name="Rectangle 5"/>
          <p:cNvSpPr>
            <a:spLocks noChangeArrowheads="1"/>
          </p:cNvSpPr>
          <p:nvPr/>
        </p:nvSpPr>
        <p:spPr bwMode="auto">
          <a:xfrm>
            <a:off x="1023938" y="1989138"/>
            <a:ext cx="2197100" cy="792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>
                <a:latin typeface="Calibri" pitchFamily="34" charset="0"/>
              </a:rPr>
              <a:t>ГНИЛИ</a:t>
            </a:r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4302125" y="1989138"/>
            <a:ext cx="3024188" cy="792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>
                <a:latin typeface="Calibri" pitchFamily="34" charset="0"/>
              </a:rPr>
              <a:t>ПОВЕРХНОСТНЫЕ </a:t>
            </a:r>
          </a:p>
          <a:p>
            <a:pPr algn="ctr"/>
            <a:r>
              <a:rPr lang="ru-RU" altLang="ru-RU" sz="2400" b="1">
                <a:latin typeface="Calibri" pitchFamily="34" charset="0"/>
              </a:rPr>
              <a:t>ИНФЕКЦИИ</a:t>
            </a:r>
          </a:p>
        </p:txBody>
      </p:sp>
      <p:sp>
        <p:nvSpPr>
          <p:cNvPr id="19460" name="Rectangle 7"/>
          <p:cNvSpPr>
            <a:spLocks noChangeArrowheads="1"/>
          </p:cNvSpPr>
          <p:nvPr/>
        </p:nvSpPr>
        <p:spPr bwMode="auto">
          <a:xfrm>
            <a:off x="8342313" y="1989138"/>
            <a:ext cx="3348037" cy="108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>
                <a:latin typeface="Calibri" pitchFamily="34" charset="0"/>
              </a:rPr>
              <a:t>ФИЗИОЛОГИЧЕСКИЕ</a:t>
            </a:r>
          </a:p>
          <a:p>
            <a:pPr algn="ctr"/>
            <a:r>
              <a:rPr lang="ru-RU" altLang="ru-RU" sz="2400" b="1">
                <a:latin typeface="Calibri" pitchFamily="34" charset="0"/>
              </a:rPr>
              <a:t>НАРУШЕНИЯ</a:t>
            </a:r>
          </a:p>
          <a:p>
            <a:pPr algn="ctr"/>
            <a:r>
              <a:rPr lang="ru-RU" altLang="ru-RU" sz="2400" b="1">
                <a:latin typeface="Calibri" pitchFamily="34" charset="0"/>
              </a:rPr>
              <a:t>(неинфекционные)</a:t>
            </a:r>
          </a:p>
        </p:txBody>
      </p:sp>
      <p:sp>
        <p:nvSpPr>
          <p:cNvPr id="19461" name="Line 9"/>
          <p:cNvSpPr>
            <a:spLocks noChangeShapeType="1"/>
          </p:cNvSpPr>
          <p:nvPr/>
        </p:nvSpPr>
        <p:spPr bwMode="auto">
          <a:xfrm flipH="1">
            <a:off x="3143250" y="1268413"/>
            <a:ext cx="2665413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9462" name="Line 10"/>
          <p:cNvSpPr>
            <a:spLocks noChangeShapeType="1"/>
          </p:cNvSpPr>
          <p:nvPr/>
        </p:nvSpPr>
        <p:spPr bwMode="auto">
          <a:xfrm>
            <a:off x="5808663" y="1268413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9463" name="Line 11"/>
          <p:cNvSpPr>
            <a:spLocks noChangeShapeType="1"/>
          </p:cNvSpPr>
          <p:nvPr/>
        </p:nvSpPr>
        <p:spPr bwMode="auto">
          <a:xfrm>
            <a:off x="5808663" y="1268413"/>
            <a:ext cx="2592387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9464" name="Rectangle 12"/>
          <p:cNvSpPr>
            <a:spLocks noChangeArrowheads="1"/>
          </p:cNvSpPr>
          <p:nvPr/>
        </p:nvSpPr>
        <p:spPr bwMode="auto">
          <a:xfrm>
            <a:off x="911225" y="3062288"/>
            <a:ext cx="25527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latin typeface="Calibri" pitchFamily="34" charset="0"/>
              </a:rPr>
              <a:t>сухие гнили (</a:t>
            </a:r>
            <a:r>
              <a:rPr lang="ru-RU" altLang="ru-RU" b="1">
                <a:latin typeface="Calibri" pitchFamily="34" charset="0"/>
              </a:rPr>
              <a:t>фузариоз, фомоз,</a:t>
            </a:r>
            <a:r>
              <a:rPr lang="ru-RU" altLang="ru-RU">
                <a:latin typeface="Calibri" pitchFamily="34" charset="0"/>
              </a:rPr>
              <a:t>),</a:t>
            </a:r>
            <a:r>
              <a:rPr lang="ru-RU" altLang="ru-RU" b="1">
                <a:latin typeface="Calibri" pitchFamily="34" charset="0"/>
              </a:rPr>
              <a:t> фитофтороз</a:t>
            </a:r>
          </a:p>
          <a:p>
            <a:endParaRPr lang="ru-RU" altLang="ru-RU" b="1">
              <a:latin typeface="Calibri" pitchFamily="34" charset="0"/>
            </a:endParaRPr>
          </a:p>
          <a:p>
            <a:r>
              <a:rPr lang="ru-RU" altLang="ru-RU" b="1">
                <a:latin typeface="Calibri" pitchFamily="34" charset="0"/>
              </a:rPr>
              <a:t>мокрая</a:t>
            </a:r>
            <a:r>
              <a:rPr lang="ru-RU" altLang="ru-RU">
                <a:latin typeface="Calibri" pitchFamily="34" charset="0"/>
              </a:rPr>
              <a:t> гниль, </a:t>
            </a:r>
            <a:r>
              <a:rPr lang="ru-RU" altLang="ru-RU" b="1">
                <a:latin typeface="Calibri" pitchFamily="34" charset="0"/>
              </a:rPr>
              <a:t>кольцевая</a:t>
            </a:r>
            <a:r>
              <a:rPr lang="ru-RU" altLang="ru-RU">
                <a:latin typeface="Calibri" pitchFamily="34" charset="0"/>
              </a:rPr>
              <a:t> гниль,   </a:t>
            </a:r>
            <a:r>
              <a:rPr lang="ru-RU" altLang="ru-RU" b="1">
                <a:latin typeface="Calibri" pitchFamily="34" charset="0"/>
              </a:rPr>
              <a:t>бурая бактериальная</a:t>
            </a:r>
            <a:r>
              <a:rPr lang="ru-RU" altLang="ru-RU">
                <a:latin typeface="Calibri" pitchFamily="34" charset="0"/>
              </a:rPr>
              <a:t> гниль, </a:t>
            </a:r>
          </a:p>
          <a:p>
            <a:r>
              <a:rPr lang="ru-RU" altLang="ru-RU" b="1">
                <a:latin typeface="Calibri" pitchFamily="34" charset="0"/>
              </a:rPr>
              <a:t>черная</a:t>
            </a:r>
            <a:r>
              <a:rPr lang="ru-RU" altLang="ru-RU">
                <a:latin typeface="Calibri" pitchFamily="34" charset="0"/>
              </a:rPr>
              <a:t> ножка, </a:t>
            </a:r>
          </a:p>
          <a:p>
            <a:endParaRPr lang="ru-RU" altLang="ru-RU" b="1">
              <a:latin typeface="Calibri" pitchFamily="34" charset="0"/>
            </a:endParaRPr>
          </a:p>
          <a:p>
            <a:r>
              <a:rPr lang="ru-RU" altLang="ru-RU" b="1">
                <a:latin typeface="Calibri" pitchFamily="34" charset="0"/>
              </a:rPr>
              <a:t>стеблевая</a:t>
            </a:r>
            <a:r>
              <a:rPr lang="ru-RU" altLang="ru-RU">
                <a:latin typeface="Calibri" pitchFamily="34" charset="0"/>
              </a:rPr>
              <a:t> </a:t>
            </a:r>
            <a:r>
              <a:rPr lang="ru-RU" altLang="ru-RU" b="1">
                <a:latin typeface="Calibri" pitchFamily="34" charset="0"/>
              </a:rPr>
              <a:t>нематода</a:t>
            </a:r>
            <a:endParaRPr lang="ru-RU" altLang="ru-RU">
              <a:latin typeface="Calibri" pitchFamily="34" charset="0"/>
            </a:endParaRPr>
          </a:p>
        </p:txBody>
      </p:sp>
      <p:sp>
        <p:nvSpPr>
          <p:cNvPr id="19465" name="Rectangle 13"/>
          <p:cNvSpPr>
            <a:spLocks noChangeArrowheads="1"/>
          </p:cNvSpPr>
          <p:nvPr/>
        </p:nvSpPr>
        <p:spPr bwMode="auto">
          <a:xfrm>
            <a:off x="4079875" y="2924175"/>
            <a:ext cx="3470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ризоктониоз (черная парша)</a:t>
            </a:r>
            <a:r>
              <a:rPr lang="ru-RU" altLang="ru-RU">
                <a:latin typeface="Calibri" pitchFamily="34" charset="0"/>
              </a:rPr>
              <a:t>, </a:t>
            </a:r>
          </a:p>
          <a:p>
            <a:r>
              <a:rPr lang="ru-RU" altLang="ru-RU">
                <a:latin typeface="Calibri" pitchFamily="34" charset="0"/>
              </a:rPr>
              <a:t>парша </a:t>
            </a:r>
            <a:r>
              <a:rPr lang="ru-RU" altLang="ru-RU" b="1">
                <a:latin typeface="Calibri" pitchFamily="34" charset="0"/>
              </a:rPr>
              <a:t>обыкновенная</a:t>
            </a:r>
            <a:r>
              <a:rPr lang="ru-RU" altLang="ru-RU">
                <a:latin typeface="Calibri" pitchFamily="34" charset="0"/>
              </a:rPr>
              <a:t>, парша </a:t>
            </a:r>
            <a:r>
              <a:rPr lang="ru-RU" altLang="ru-RU" b="1">
                <a:latin typeface="Calibri" pitchFamily="34" charset="0"/>
              </a:rPr>
              <a:t>серебристая</a:t>
            </a:r>
            <a:r>
              <a:rPr lang="ru-RU" altLang="ru-RU">
                <a:latin typeface="Calibri" pitchFamily="34" charset="0"/>
              </a:rPr>
              <a:t>, </a:t>
            </a:r>
          </a:p>
        </p:txBody>
      </p:sp>
      <p:sp>
        <p:nvSpPr>
          <p:cNvPr id="19466" name="Rectangle 14"/>
          <p:cNvSpPr>
            <a:spLocks noChangeArrowheads="1"/>
          </p:cNvSpPr>
          <p:nvPr/>
        </p:nvSpPr>
        <p:spPr bwMode="auto">
          <a:xfrm>
            <a:off x="8312150" y="3395663"/>
            <a:ext cx="36576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Calibri" pitchFamily="34" charset="0"/>
              </a:rPr>
              <a:t>механические</a:t>
            </a:r>
            <a:r>
              <a:rPr lang="ru-RU" altLang="ru-RU">
                <a:latin typeface="Calibri" pitchFamily="34" charset="0"/>
              </a:rPr>
              <a:t> повреждения, </a:t>
            </a:r>
          </a:p>
          <a:p>
            <a:r>
              <a:rPr lang="ru-RU" altLang="ru-RU">
                <a:latin typeface="Calibri" pitchFamily="34" charset="0"/>
              </a:rPr>
              <a:t>повреждения с/х </a:t>
            </a:r>
            <a:r>
              <a:rPr lang="ru-RU" altLang="ru-RU" b="1">
                <a:latin typeface="Calibri" pitchFamily="34" charset="0"/>
              </a:rPr>
              <a:t>вредителями, </a:t>
            </a:r>
          </a:p>
          <a:p>
            <a:r>
              <a:rPr lang="ru-RU" altLang="ru-RU">
                <a:latin typeface="Calibri" pitchFamily="34" charset="0"/>
              </a:rPr>
              <a:t>задохнувшиеся, подмороженные</a:t>
            </a:r>
            <a:r>
              <a:rPr lang="ru-RU" altLang="ru-RU" b="1">
                <a:latin typeface="Calibri" pitchFamily="34" charset="0"/>
              </a:rPr>
              <a:t>,</a:t>
            </a:r>
          </a:p>
          <a:p>
            <a:r>
              <a:rPr lang="ru-RU" altLang="ru-RU" b="1">
                <a:latin typeface="Calibri" pitchFamily="34" charset="0"/>
              </a:rPr>
              <a:t>потемнение мякоти (серая пятнистость),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00038"/>
            <a:ext cx="8229600" cy="417512"/>
          </a:xfrm>
        </p:spPr>
        <p:txBody>
          <a:bodyPr/>
          <a:lstStyle/>
          <a:p>
            <a:r>
              <a:rPr lang="ru-RU" altLang="ru-RU" sz="3200" b="1" smtClean="0">
                <a:latin typeface="Arial" charset="0"/>
                <a:cs typeface="Arial" charset="0"/>
              </a:rPr>
              <a:t>СУХАЯ ФУЗАРИОЗНАЯ ГНИЛЬ</a:t>
            </a:r>
          </a:p>
        </p:txBody>
      </p:sp>
      <p:pic>
        <p:nvPicPr>
          <p:cNvPr id="20482" name="Picture 3" descr="суха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1125538"/>
            <a:ext cx="4140200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Механическ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34400" y="4021138"/>
            <a:ext cx="3546475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153988" y="5456238"/>
            <a:ext cx="6677025" cy="122396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>
                <a:latin typeface="Calibri" pitchFamily="34" charset="0"/>
              </a:rPr>
              <a:t>Сухая фузариозная гниль характеризуется </a:t>
            </a:r>
          </a:p>
          <a:p>
            <a:pPr algn="ctr"/>
            <a:r>
              <a:rPr lang="ru-RU" altLang="ru-RU" sz="2400" b="1">
                <a:latin typeface="Calibri" pitchFamily="34" charset="0"/>
              </a:rPr>
              <a:t>стабильной динамикой по годам: </a:t>
            </a:r>
          </a:p>
          <a:p>
            <a:pPr algn="ctr"/>
            <a:r>
              <a:rPr lang="ru-RU" altLang="ru-RU" sz="2400" b="1">
                <a:latin typeface="Calibri" pitchFamily="34" charset="0"/>
              </a:rPr>
              <a:t>в среднем от 6,2 до 26,2%.</a:t>
            </a:r>
          </a:p>
        </p:txBody>
      </p:sp>
      <p:pic>
        <p:nvPicPr>
          <p:cNvPr id="20485" name="Рисунок 5" descr="C:\Users\User\Desktop\NOKIA\МОРСКОЙ 2020\бутонизация-цветение\IMG_20200707_15433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6263" y="1133475"/>
            <a:ext cx="3843337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P1010011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48663" y="1133475"/>
            <a:ext cx="3724275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15888"/>
            <a:ext cx="8229600" cy="720725"/>
          </a:xfrm>
        </p:spPr>
        <p:txBody>
          <a:bodyPr/>
          <a:lstStyle/>
          <a:p>
            <a:r>
              <a:rPr lang="ru-RU" altLang="ru-RU" sz="3200" b="1" smtClean="0">
                <a:latin typeface="Arial" charset="0"/>
                <a:cs typeface="Arial" charset="0"/>
              </a:rPr>
              <a:t>ФОМОЗ ИЛИ ПУГОВИЧНАЯ ГНИЛЬ </a:t>
            </a:r>
          </a:p>
        </p:txBody>
      </p:sp>
      <p:pic>
        <p:nvPicPr>
          <p:cNvPr id="21506" name="Picture 3" descr="Фомо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875" y="1030288"/>
            <a:ext cx="4535488" cy="30845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774825" y="5373688"/>
            <a:ext cx="8642350" cy="122396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400" b="1">
                <a:latin typeface="Calibri" pitchFamily="34" charset="0"/>
              </a:rPr>
              <a:t>Развитие фомозной гнили меняется по годам 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400" b="1">
                <a:latin typeface="Calibri" pitchFamily="34" charset="0"/>
              </a:rPr>
              <a:t>и составляет в среднем от 0,5 до 12%. </a:t>
            </a:r>
          </a:p>
        </p:txBody>
      </p:sp>
      <p:pic>
        <p:nvPicPr>
          <p:cNvPr id="21508" name="Picture 6" descr="P10100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7700" y="1030288"/>
            <a:ext cx="5148263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P90303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688" y="3952875"/>
            <a:ext cx="378142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4" descr="P90303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625" y="1012825"/>
            <a:ext cx="3763963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фитофтор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1450" y="1003300"/>
            <a:ext cx="376396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47675" y="80963"/>
            <a:ext cx="5327650" cy="792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200" b="1">
                <a:latin typeface="Calibri" pitchFamily="34" charset="0"/>
              </a:rPr>
              <a:t>ФИТОФТОРОЗ КАРТОФЕЛЯ</a:t>
            </a:r>
          </a:p>
        </p:txBody>
      </p:sp>
      <p:pic>
        <p:nvPicPr>
          <p:cNvPr id="22533" name="Picture 2" descr="alternarios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88400" y="1012825"/>
            <a:ext cx="3225800" cy="224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7745413" y="311150"/>
            <a:ext cx="4446587" cy="56197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alt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РАННЯЯ СУХАЯ ПЯТНИСТОСТЬ, АЛЬТЕРНАРИОЗ</a:t>
            </a:r>
            <a:endParaRPr lang="ru-RU" alt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35" name="Рисунок 7" descr="C:\Users\User\Desktop\NOKIA\Camera Roll\WP_20180814_00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783638" y="3630613"/>
            <a:ext cx="3230562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246063"/>
            <a:ext cx="8229600" cy="561975"/>
          </a:xfrm>
        </p:spPr>
        <p:txBody>
          <a:bodyPr/>
          <a:lstStyle/>
          <a:p>
            <a:pPr algn="ctr"/>
            <a:r>
              <a:rPr lang="ru-RU" altLang="ru-RU" sz="3200" b="1" smtClean="0">
                <a:latin typeface="Arial" charset="0"/>
                <a:cs typeface="Arial" charset="0"/>
              </a:rPr>
              <a:t>БАКТЕРИАЛЬНЫЕ ЗАБОЛЕВАНИЯ</a:t>
            </a:r>
          </a:p>
        </p:txBody>
      </p:sp>
      <p:pic>
        <p:nvPicPr>
          <p:cNvPr id="23554" name="Picture 3" descr="кольцевая гни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38" y="1087438"/>
            <a:ext cx="22653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r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3525" y="1060450"/>
            <a:ext cx="3040063" cy="2303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3556" name="Picture 5" descr="черная ножка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113463" y="1060450"/>
            <a:ext cx="2844800" cy="2311400"/>
          </a:xfrm>
          <a:ln>
            <a:solidFill>
              <a:schemeClr val="tx1"/>
            </a:solidFill>
          </a:ln>
        </p:spPr>
      </p:pic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274638" y="3500438"/>
            <a:ext cx="2305050" cy="57626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b="1">
                <a:latin typeface="Calibri" pitchFamily="34" charset="0"/>
              </a:rPr>
              <a:t>КОЛЬЦЕВАЯ ГНИЛЬ</a:t>
            </a:r>
          </a:p>
        </p:txBody>
      </p:sp>
      <p:sp>
        <p:nvSpPr>
          <p:cNvPr id="23558" name="Rectangle 7"/>
          <p:cNvSpPr>
            <a:spLocks noChangeArrowheads="1"/>
          </p:cNvSpPr>
          <p:nvPr/>
        </p:nvSpPr>
        <p:spPr bwMode="auto">
          <a:xfrm>
            <a:off x="2784475" y="3536950"/>
            <a:ext cx="3059113" cy="576263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1700" b="1">
                <a:latin typeface="Calibri" pitchFamily="34" charset="0"/>
              </a:rPr>
              <a:t>БУРАЯ БАКТЕРИАЛЬНАЯ ГНИЛЬ</a:t>
            </a:r>
          </a:p>
        </p:txBody>
      </p:sp>
      <p:sp>
        <p:nvSpPr>
          <p:cNvPr id="23559" name="Rectangle 8"/>
          <p:cNvSpPr>
            <a:spLocks noChangeArrowheads="1"/>
          </p:cNvSpPr>
          <p:nvPr/>
        </p:nvSpPr>
        <p:spPr bwMode="auto">
          <a:xfrm>
            <a:off x="6113463" y="3552825"/>
            <a:ext cx="2771775" cy="576263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b="1">
                <a:latin typeface="Calibri" pitchFamily="34" charset="0"/>
              </a:rPr>
              <a:t>ЧЕРНАЯ НОЖКА</a:t>
            </a:r>
          </a:p>
        </p:txBody>
      </p:sp>
      <p:sp>
        <p:nvSpPr>
          <p:cNvPr id="23560" name="Rectangle 9"/>
          <p:cNvSpPr>
            <a:spLocks noChangeArrowheads="1"/>
          </p:cNvSpPr>
          <p:nvPr/>
        </p:nvSpPr>
        <p:spPr bwMode="auto">
          <a:xfrm>
            <a:off x="1524000" y="4292600"/>
            <a:ext cx="9144000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2400"/>
              <a:t>Кольцевая гниль распространена от 0,1 до 4,1%, по отдельным хозяйствам потери от патогена могут достигать 10-15% и более.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2400"/>
              <a:t>Распространенность бурой бактериальной гнили на клубнях меняется по годам и в среднем составляет от 0 до 3,6%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2400"/>
              <a:t>Черная ножка встречается ежегодно в посадках от 0,0 до 8%</a:t>
            </a:r>
          </a:p>
        </p:txBody>
      </p:sp>
      <p:pic>
        <p:nvPicPr>
          <p:cNvPr id="23561" name="Рисунок 9" descr="C:\Users\ЮЛИЯ\Desktop\морской_фракции\провокация\IMG_20220819_171111.jpg"/>
          <p:cNvPicPr>
            <a:picLocks noChangeAspect="1" noChangeArrowheads="1"/>
          </p:cNvPicPr>
          <p:nvPr/>
        </p:nvPicPr>
        <p:blipFill>
          <a:blip r:embed="rId5"/>
          <a:srcRect l="16991" t="22569" r="12567" b="18999"/>
          <a:stretch>
            <a:fillRect/>
          </a:stretch>
        </p:blipFill>
        <p:spPr bwMode="auto">
          <a:xfrm>
            <a:off x="9245600" y="1023938"/>
            <a:ext cx="2711450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Rectangle 8"/>
          <p:cNvSpPr>
            <a:spLocks noChangeArrowheads="1"/>
          </p:cNvSpPr>
          <p:nvPr/>
        </p:nvSpPr>
        <p:spPr bwMode="auto">
          <a:xfrm>
            <a:off x="9204325" y="3538538"/>
            <a:ext cx="2771775" cy="57626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b="1">
                <a:latin typeface="Calibri" pitchFamily="34" charset="0"/>
              </a:rPr>
              <a:t>МОКРАЯ ГНИЛЬ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P1010006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13" y="87313"/>
            <a:ext cx="3559175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Рисунок 2" descr="C:\Users\User\Desktop\NOKIA\МОРСКОЙ 2020\бутонизация-цветение\IMG_20200707_1526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49813" y="87313"/>
            <a:ext cx="3938587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3" descr="C:\Users\User\Desktop\NOKIA\МОРСКОЙ 2020\бутонизация-цветение\IMG_20200707_1451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15400" y="87313"/>
            <a:ext cx="3151188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8"/>
          <p:cNvSpPr>
            <a:spLocks noChangeArrowheads="1"/>
          </p:cNvSpPr>
          <p:nvPr/>
        </p:nvSpPr>
        <p:spPr bwMode="auto">
          <a:xfrm>
            <a:off x="6594475" y="5707063"/>
            <a:ext cx="2771775" cy="57626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b="1">
                <a:latin typeface="Calibri" pitchFamily="34" charset="0"/>
              </a:rPr>
              <a:t>ЧЕРНАЯ НОЖКА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752475" y="5818188"/>
            <a:ext cx="2305050" cy="57626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b="1">
                <a:latin typeface="Calibri" pitchFamily="34" charset="0"/>
              </a:rPr>
              <a:t>КОЛЬЦЕВАЯ ГНИЛЬ</a:t>
            </a:r>
          </a:p>
        </p:txBody>
      </p:sp>
      <p:pic>
        <p:nvPicPr>
          <p:cNvPr id="24582" name="Picture 2" descr="P804013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413" y="2849563"/>
            <a:ext cx="35591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Рисунок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15400" y="2935288"/>
            <a:ext cx="3101975" cy="233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63" y="3927475"/>
            <a:ext cx="3549650" cy="233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7488" y="3927475"/>
            <a:ext cx="3656012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039813" y="147638"/>
            <a:ext cx="106394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4000" b="1"/>
              <a:t>РИЗОКТОНИОЗ ИЛИ ЧЕРНАЯ ПАРША</a:t>
            </a:r>
          </a:p>
        </p:txBody>
      </p:sp>
      <p:pic>
        <p:nvPicPr>
          <p:cNvPr id="25604" name="Picture 5" descr="сетчатый"/>
          <p:cNvPicPr>
            <a:picLocks noChangeAspect="1" noChangeArrowheads="1"/>
          </p:cNvPicPr>
          <p:nvPr/>
        </p:nvPicPr>
        <p:blipFill>
          <a:blip r:embed="rId4"/>
          <a:srcRect t="3598" r="789"/>
          <a:stretch>
            <a:fillRect/>
          </a:stretch>
        </p:blipFill>
        <p:spPr bwMode="auto">
          <a:xfrm>
            <a:off x="9185275" y="4552950"/>
            <a:ext cx="2859088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1524000" y="2544763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5606" name="Picture 7" descr="Ризоктониоз склероци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88" y="711200"/>
            <a:ext cx="22574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Рисунок 7" descr="C:\Users\ЮЛИЯ\Documents\ХОЗЯЙСТВА\МОРСКОЙ -2021\IMG_20210703_143030.jpg"/>
          <p:cNvPicPr>
            <a:picLocks noChangeAspect="1" noChangeArrowheads="1"/>
          </p:cNvPicPr>
          <p:nvPr/>
        </p:nvPicPr>
        <p:blipFill>
          <a:blip r:embed="rId6"/>
          <a:srcRect t="5881" r="16431" b="8519"/>
          <a:stretch>
            <a:fillRect/>
          </a:stretch>
        </p:blipFill>
        <p:spPr bwMode="auto">
          <a:xfrm>
            <a:off x="7970838" y="727075"/>
            <a:ext cx="4073525" cy="37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Рисунок 8" descr="C:\Users\ЮЛИЯ\Desktop\ФОТО\морской\урожай\IMG_20230905_14224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2675" y="711200"/>
            <a:ext cx="2378075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Рисунок 9" descr="C:\Users\ЮЛИЯ\Desktop\ФОТО\морской\урожай\IMG_20230905_142257.jpg"/>
          <p:cNvPicPr>
            <a:picLocks noChangeAspect="1" noChangeArrowheads="1"/>
          </p:cNvPicPr>
          <p:nvPr/>
        </p:nvPicPr>
        <p:blipFill>
          <a:blip r:embed="rId8"/>
          <a:srcRect l="31183" t="13802" r="-453" b="22688"/>
          <a:stretch>
            <a:fillRect/>
          </a:stretch>
        </p:blipFill>
        <p:spPr bwMode="auto">
          <a:xfrm>
            <a:off x="4800600" y="706438"/>
            <a:ext cx="245268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Rectangle 5"/>
          <p:cNvSpPr>
            <a:spLocks noChangeArrowheads="1"/>
          </p:cNvSpPr>
          <p:nvPr/>
        </p:nvSpPr>
        <p:spPr bwMode="auto">
          <a:xfrm>
            <a:off x="26988" y="2901950"/>
            <a:ext cx="765651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400" b="1"/>
              <a:t>СКЛЕРОЦИИ ГРИБА – ВРЕДОНОСНЫ НА СЕМЕННЫХ КЛУБНЯХ</a:t>
            </a:r>
          </a:p>
        </p:txBody>
      </p:sp>
      <p:sp>
        <p:nvSpPr>
          <p:cNvPr id="25611" name="Rectangle 5"/>
          <p:cNvSpPr>
            <a:spLocks noChangeArrowheads="1"/>
          </p:cNvSpPr>
          <p:nvPr/>
        </p:nvSpPr>
        <p:spPr bwMode="auto">
          <a:xfrm>
            <a:off x="119063" y="6378575"/>
            <a:ext cx="75644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400" b="1"/>
              <a:t>ПОВРЕЖДЕННЫЕ СТОЛОНЫ КАРТОФЕЛЯ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1" name="Picture 2" descr="ходы на разрез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4700" y="3505200"/>
            <a:ext cx="3492500" cy="322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2" name="Picture 3" descr="Угл  в глубин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1763" y="3798888"/>
            <a:ext cx="3455987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60" name="Object 36"/>
          <p:cNvGraphicFramePr>
            <a:graphicFrameLocks noChangeAspect="1"/>
          </p:cNvGraphicFramePr>
          <p:nvPr/>
        </p:nvGraphicFramePr>
        <p:xfrm>
          <a:off x="0" y="754063"/>
          <a:ext cx="3563938" cy="2965450"/>
        </p:xfrm>
        <a:graphic>
          <a:graphicData uri="http://schemas.openxmlformats.org/presentationml/2006/ole">
            <p:oleObj spid="_x0000_s1060" name="Точечный рисунок" r:id="rId5" imgW="11476190" imgH="9609524" progId="PBrush">
              <p:embed/>
            </p:oleObj>
          </a:graphicData>
        </a:graphic>
      </p:graphicFrame>
      <p:sp>
        <p:nvSpPr>
          <p:cNvPr id="1063" name="Rectangle 5"/>
          <p:cNvSpPr>
            <a:spLocks noChangeArrowheads="1"/>
          </p:cNvSpPr>
          <p:nvPr/>
        </p:nvSpPr>
        <p:spPr bwMode="auto">
          <a:xfrm>
            <a:off x="2474913" y="115888"/>
            <a:ext cx="423068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4000" b="1"/>
              <a:t>РИЗОКТОНИОЗ</a:t>
            </a:r>
          </a:p>
        </p:txBody>
      </p:sp>
      <p:sp>
        <p:nvSpPr>
          <p:cNvPr id="1064" name="Rectangle 6"/>
          <p:cNvSpPr>
            <a:spLocks noChangeArrowheads="1"/>
          </p:cNvSpPr>
          <p:nvPr/>
        </p:nvSpPr>
        <p:spPr bwMode="auto">
          <a:xfrm>
            <a:off x="8863013" y="276225"/>
            <a:ext cx="30241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800" b="1"/>
              <a:t>Проволочник</a:t>
            </a:r>
          </a:p>
        </p:txBody>
      </p:sp>
      <p:pic>
        <p:nvPicPr>
          <p:cNvPr id="1065" name="Picture 7" descr="ходы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94700" y="908050"/>
            <a:ext cx="3492500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6" name="Picture 4" descr="P10100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36975" y="754063"/>
            <a:ext cx="379571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" name="Rectangle 5"/>
          <p:cNvSpPr>
            <a:spLocks noChangeArrowheads="1"/>
          </p:cNvSpPr>
          <p:nvPr/>
        </p:nvSpPr>
        <p:spPr bwMode="auto">
          <a:xfrm>
            <a:off x="3765550" y="3719513"/>
            <a:ext cx="27987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400" b="1"/>
              <a:t>УГЛУБЛЁННАЯ ПЯТНИСТОСТЬ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5" descr="Почву лечить, а не губить! :: BlogRider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3525" y="1038225"/>
            <a:ext cx="3781425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5"/>
          <p:cNvSpPr>
            <a:spLocks noChangeArrowheads="1"/>
          </p:cNvSpPr>
          <p:nvPr/>
        </p:nvSpPr>
        <p:spPr bwMode="auto">
          <a:xfrm>
            <a:off x="-338138" y="0"/>
            <a:ext cx="8180388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4000" b="1"/>
              <a:t>ПАРША ОБЫКНОВЕННАЯ</a:t>
            </a:r>
          </a:p>
        </p:txBody>
      </p:sp>
      <p:pic>
        <p:nvPicPr>
          <p:cNvPr id="28675" name="Picture 4" descr="P1010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3388" y="1038225"/>
            <a:ext cx="5468937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 descr="нематода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949325"/>
            <a:ext cx="4668837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5" descr="стеблевая немато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9913" y="949325"/>
            <a:ext cx="1900237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6" descr="PB01017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0363" y="4516438"/>
            <a:ext cx="3659187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P10100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22763" y="3795713"/>
            <a:ext cx="4073525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60363" y="142875"/>
            <a:ext cx="73533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4000" b="1"/>
              <a:t>СТЕБЛЕВАЯ НЕМАТОДА</a:t>
            </a:r>
          </a:p>
        </p:txBody>
      </p:sp>
      <p:pic>
        <p:nvPicPr>
          <p:cNvPr id="29702" name="Picture 2" descr="https://content.foto.my.mail.ru/mail/sha_gal/7669/i-784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53500" y="949325"/>
            <a:ext cx="2903538" cy="217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Rectangle 5"/>
          <p:cNvSpPr>
            <a:spLocks noChangeArrowheads="1"/>
          </p:cNvSpPr>
          <p:nvPr/>
        </p:nvSpPr>
        <p:spPr bwMode="auto">
          <a:xfrm>
            <a:off x="9188450" y="198438"/>
            <a:ext cx="23209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4000" b="1"/>
          </a:p>
        </p:txBody>
      </p:sp>
      <p:sp>
        <p:nvSpPr>
          <p:cNvPr id="29704" name="Rectangle 5"/>
          <p:cNvSpPr>
            <a:spLocks noChangeArrowheads="1"/>
          </p:cNvSpPr>
          <p:nvPr/>
        </p:nvSpPr>
        <p:spPr bwMode="auto">
          <a:xfrm>
            <a:off x="8923338" y="268288"/>
            <a:ext cx="28781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000" b="1"/>
              <a:t>КИВСЯКИ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Подсобное хозяйство Полезные советы тем, кто имеет личное подсобное хозяйство. - Part 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5850" y="1911350"/>
            <a:ext cx="5929313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5"/>
          <p:cNvSpPr>
            <a:spLocks noChangeArrowheads="1"/>
          </p:cNvSpPr>
          <p:nvPr/>
        </p:nvSpPr>
        <p:spPr bwMode="auto">
          <a:xfrm>
            <a:off x="111125" y="179388"/>
            <a:ext cx="11984038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4000" b="1"/>
              <a:t>ВИРУСНЫЕ ЗАБОЛЕВАНИЯ КАРТОФЕЛЯ </a:t>
            </a:r>
          </a:p>
          <a:p>
            <a:pPr algn="ctr"/>
            <a:r>
              <a:rPr lang="ru-RU" altLang="ru-RU" sz="2000" b="1"/>
              <a:t>ОБЫКНОВЕННАЯ МОЗАИКА, МОРЩИНИСТАЯ МОЗАИКА, СКРУЧИВАНИЕ ЛИСТЬЕВ И ДР.</a:t>
            </a:r>
          </a:p>
        </p:txBody>
      </p:sp>
      <p:pic>
        <p:nvPicPr>
          <p:cNvPr id="30723" name="Picture 2" descr="Фото00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5" y="1911350"/>
            <a:ext cx="591185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израста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225" y="725488"/>
            <a:ext cx="40544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2"/>
          <p:cNvSpPr txBox="1">
            <a:spLocks noChangeArrowheads="1"/>
          </p:cNvSpPr>
          <p:nvPr/>
        </p:nvSpPr>
        <p:spPr bwMode="auto">
          <a:xfrm>
            <a:off x="149225" y="163513"/>
            <a:ext cx="31210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ru-RU" altLang="ru-RU" sz="3200" b="1"/>
              <a:t>ДЕТКОВАНИЕ</a:t>
            </a:r>
          </a:p>
        </p:txBody>
      </p:sp>
      <p:pic>
        <p:nvPicPr>
          <p:cNvPr id="31747" name="Picture 4" descr="подмороженный клубен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6575" y="696913"/>
            <a:ext cx="3952875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P20601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0575" y="698500"/>
            <a:ext cx="3614738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8328025" y="296863"/>
            <a:ext cx="3697288" cy="56197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alt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ПОДМОРАЖИВАНИЕ</a:t>
            </a:r>
            <a:endParaRPr lang="ru-RU" alt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305300" y="296863"/>
            <a:ext cx="3951288" cy="56197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alt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ПЕРЕОХЛАЖДЕНИЕ</a:t>
            </a:r>
            <a:endParaRPr lang="ru-RU" alt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51" name="Picture 4" descr="позелен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3038" y="4408488"/>
            <a:ext cx="48545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79438" y="3586163"/>
            <a:ext cx="3119437" cy="56197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alt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ПОЗЕЛЕНЕНИЕ</a:t>
            </a:r>
            <a:endParaRPr lang="ru-RU" alt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53" name="Picture 4" descr="P10100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30838" y="4408488"/>
            <a:ext cx="3021012" cy="226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4" name="Picture 4" descr="P101004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604250" y="4391025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346575" y="3932238"/>
            <a:ext cx="7678738" cy="598487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alt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ПОТЕМНЕНИЕ МЯКОТИ, СЕРАЯ ПЯТНИСТОСТЬ</a:t>
            </a:r>
            <a:endParaRPr lang="ru-RU" alt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s://stroy-podskazka.ru/images/article/thumb/718-0/2021/07/etapy-podgotovki-kartofelya-k-posadke-2.jpg"/>
          <p:cNvPicPr>
            <a:picLocks noChangeAspect="1" noChangeArrowheads="1"/>
          </p:cNvPicPr>
          <p:nvPr/>
        </p:nvPicPr>
        <p:blipFill>
          <a:blip r:embed="rId2"/>
          <a:srcRect l="307" t="38435" r="47855" b="8362"/>
          <a:stretch>
            <a:fillRect/>
          </a:stretch>
        </p:blipFill>
        <p:spPr bwMode="auto">
          <a:xfrm>
            <a:off x="8566150" y="144463"/>
            <a:ext cx="3544888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Подзаголовок 2"/>
          <p:cNvSpPr txBox="1">
            <a:spLocks/>
          </p:cNvSpPr>
          <p:nvPr/>
        </p:nvSpPr>
        <p:spPr bwMode="auto">
          <a:xfrm>
            <a:off x="215900" y="173038"/>
            <a:ext cx="851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 b="1">
                <a:latin typeface="Calibri" pitchFamily="34" charset="0"/>
              </a:rPr>
              <a:t>ПОДГОТОВКА СЕМЕННЫХ КЛУБНЕЙ КАРТОФЕЛЯ К ПОСАДКЕ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73050" y="922338"/>
            <a:ext cx="8197850" cy="536575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 smtClean="0"/>
              <a:t>УДАЛЕНИЕ </a:t>
            </a:r>
            <a:r>
              <a:rPr lang="ru-RU" b="1" i="1" dirty="0" smtClean="0"/>
              <a:t>ПОРАЖЕННЫХ, ГНИЛЫХ </a:t>
            </a:r>
            <a:r>
              <a:rPr lang="ru-RU" dirty="0" smtClean="0"/>
              <a:t>КЛУБНЕЙ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 smtClean="0"/>
              <a:t>КАЛИБРОВКА – 40-80Г 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dirty="0" smtClean="0"/>
              <a:t>ПРОГРЕВ КЛУБНЕЙ И ПРОРАЩИВАНИЕ КЛУБНЕЙ (РОСТКИ 0.5-0.7СМ) ПРИ 9-12С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dirty="0" smtClean="0"/>
              <a:t>СВЕТОЗАКАЛКА (КЛУБЕНЬ СТАНОВИТСЯ ЗЕЛЕНОГО ЦВЕТА) – </a:t>
            </a:r>
            <a:r>
              <a:rPr lang="ru-RU" b="1" i="1" dirty="0" smtClean="0"/>
              <a:t>МОЖНО ПРОВОДИТЬ С ОСЕНИ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РЕЗКА КЛУБНЕЙ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dirty="0" smtClean="0"/>
              <a:t>ПРОТРАВЛИВАНИЕ ПРОТИВ КЛУБНЕВОЙ ИНФЕКЦИИ (</a:t>
            </a:r>
            <a:r>
              <a:rPr lang="ru-RU" b="1" i="1" dirty="0" smtClean="0"/>
              <a:t>ВИДЫ ПАРШИ</a:t>
            </a:r>
            <a:r>
              <a:rPr lang="ru-RU" dirty="0" smtClean="0"/>
              <a:t>) И ВРЕДИТЕЛЕЙ (ФИТОФАГОВ) - ИНСЕКТОФУНГИЦИДЫ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dirty="0" smtClean="0"/>
              <a:t>СРОКИ ПОСАДКИ – ТЕМПЕРАТУРА ПОЧВЫ НА ГЛУБИНЕ </a:t>
            </a:r>
            <a:br>
              <a:rPr lang="ru-RU" dirty="0" smtClean="0"/>
            </a:br>
            <a:r>
              <a:rPr lang="ru-RU" dirty="0" smtClean="0"/>
              <a:t>5 СМ ОКОЛО 6 ГРАДУСОВ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r>
              <a:rPr lang="ru-RU" dirty="0" smtClean="0"/>
              <a:t>ГЛУБИНА ПОСАДКИ ДОЛЖНА СООТВЕТСТВОВАТЬ ДИАМЕТРУ СЕМЕННОГО КЛУБНЯ (БЫСТРЕЕ ПРОРАСТУТ, БОЛЕЕ УСТОЙЧИВЫ К ПАТОГЕНАМ)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AutoNum type="arabicPeriod" startAt="2"/>
              <a:defRPr/>
            </a:pPr>
            <a:endParaRPr lang="ru-RU" dirty="0"/>
          </a:p>
        </p:txBody>
      </p:sp>
      <p:pic>
        <p:nvPicPr>
          <p:cNvPr id="32772" name="Picture 4" descr="https://stroy-podskazka.ru/images/article/thumb/718-0/2021/07/etapy-podgotovki-kartofelya-k-posadke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66150" y="2968625"/>
            <a:ext cx="3529013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Подзаголовок 2"/>
          <p:cNvSpPr txBox="1">
            <a:spLocks/>
          </p:cNvSpPr>
          <p:nvPr/>
        </p:nvSpPr>
        <p:spPr bwMode="auto">
          <a:xfrm>
            <a:off x="2032000" y="179388"/>
            <a:ext cx="8524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sz="2400" b="1">
                <a:latin typeface="Calibri" pitchFamily="34" charset="0"/>
              </a:rPr>
              <a:t>ФИТОСАНИТАРНАЯ ТЕХНОЛОГИЯ ВОЗДЕЛЫВАНИЯ КАРТОФЕЛЯ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04800" y="747713"/>
          <a:ext cx="11623675" cy="61245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16436">
                  <a:extLst>
                    <a:ext uri="{9D8B030D-6E8A-4147-A177-3AD203B41FA5}"/>
                  </a:extLst>
                </a:gridCol>
                <a:gridCol w="4807528">
                  <a:extLst>
                    <a:ext uri="{9D8B030D-6E8A-4147-A177-3AD203B41FA5}"/>
                  </a:extLst>
                </a:gridCol>
              </a:tblGrid>
              <a:tr h="31311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ФИТОСАНИТАРНЫЙ ПРИЕМ</a:t>
                      </a:r>
                      <a:endParaRPr lang="ru-RU" sz="16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ПРОТИВ КАКИХ ФИТОПАТОГЕНОВ ЭФФЕКТИВЕН</a:t>
                      </a:r>
                      <a:endParaRPr lang="ru-RU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31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УДАЛЕНИЕ </a:t>
                      </a:r>
                      <a:r>
                        <a:rPr lang="ru-RU" sz="1600" b="1" i="1" dirty="0" smtClean="0"/>
                        <a:t>ПОРАЖЕННЫХ, ГНИЛЫХ </a:t>
                      </a:r>
                      <a:r>
                        <a:rPr lang="ru-RU" sz="1600" dirty="0" smtClean="0"/>
                        <a:t>КЛУБНЕЙ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СУХИЕ ГРБНЫЕ ГНИЛИ – ФУЗАРИОЗ,</a:t>
                      </a:r>
                      <a:r>
                        <a:rPr lang="ru-RU" sz="1600" baseline="0" dirty="0" smtClean="0"/>
                        <a:t> ФОМОЗ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131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КАЛИБРОВКА – 40-80Г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ВИРУСНЫЕ ЗАБОЛЕВАНИЯ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ПРОГРЕВ КЛУБНЕЙ И ПРОРАЩИВАНИЕ КЛУБНЕЙ (РОСТКИ 0.5-0.7СМ) 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ПРИ 9-12С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БАКТЕРИАЛЬНЫЕ ЗАБОЛЕВАНИЯ (КОЛЬЦЕВАЯ, ЧЕРНАЯ НОЖКА)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СВЕТОЗАКАЛКА (КЛУБЕНЬ СТАНОВИТСЯ ЗЕЛЕНОГО ЦВЕТА) – </a:t>
                      </a:r>
                      <a:r>
                        <a:rPr lang="ru-RU" sz="1600" b="1" i="1" dirty="0" smtClean="0"/>
                        <a:t>МОЖНО ПРОВОДИТЬ С ОСЕНИ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ГРИБНЫЕ И БАКТЕРИАЛЬНЫЕ ЗАБОЛЕВАНИЯ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dirty="0" smtClean="0">
                          <a:solidFill>
                            <a:srgbClr val="FF0000"/>
                          </a:solidFill>
                        </a:rPr>
                        <a:t>РЕЗКА КЛУБНЕЙ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mtClean="0">
                          <a:solidFill>
                            <a:srgbClr val="FF0000"/>
                          </a:solidFill>
                        </a:rPr>
                        <a:t>СПОСОБСТВУЕТ РАСПРОСТРАНЕНИЮ БАКТЕРИАЛЬНЫХ И ВИРУСНЫХ ЗАБОЛЕВАНИЙ!!!</a:t>
                      </a:r>
                      <a:endParaRPr lang="ru-RU" sz="1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ПРОТРАВЛИВАНИЕ ПРОТИВ КЛУБНЕВОЙ ИНФЕКЦИИ (</a:t>
                      </a:r>
                      <a:r>
                        <a:rPr lang="ru-RU" sz="1600" b="1" i="1" dirty="0" smtClean="0"/>
                        <a:t>ВИДЫ ПАРШИ</a:t>
                      </a:r>
                      <a:r>
                        <a:rPr lang="ru-RU" sz="1600" dirty="0" smtClean="0"/>
                        <a:t>) И ВРЕДИТЕЛЕЙ (ФИТОФАГОВ) - ИНСЕКТОФУНГИЦИДЫ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РИЗОКТОНИОЗ, ПАРША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СРОКИ ПОСАДКИ – ТЕИПЕРАТУРА ПОЧВЫ НА ГЛУБИНЕ 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5 СМ ОКОЛО 6 ГРАДУСОВ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ГРИБНЫЕ И БАКТЕРИАЛЬНЫЕ ЗАБОЛЕВАНИЯ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408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ГЛУБИНА ПОСАДКИ ДОЛЖНА СООТВЕТСТВОВАТЬ ДИАМЕТРУ СЕМЕННОГО КЛУБНЯ (БЫСТРЕЕ ПРОРАСТУТ, БОЛЕЕ УСТОЙЧИВЫ К ПАТОГЕНАМ)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РИЗОКТОНИОЗ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5624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ФИТОПРОЧИСТКИ (УДАЛЕНИЕ КУСТОВ С СИМПТОМАМИ ВИРУСНЫХ</a:t>
                      </a:r>
                      <a:r>
                        <a:rPr lang="ru-RU" sz="1600" baseline="0" dirty="0" smtClean="0"/>
                        <a:t> И БАКТЕРИАЛЬНЫХ ЗАБОЛЕВНИЙ</a:t>
                      </a:r>
                      <a:r>
                        <a:rPr lang="ru-RU" sz="1600" dirty="0" smtClean="0"/>
                        <a:t>)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ВИРУСНЫЕ И БАКТЕРИАЛЬНЫЕ ЗАБОЛЕВАНИЯ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43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СКАЧИВАНИЕ БОТВЫ ЗА ДВЕ НЕДЕЛИ ДО УБОРКИ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ФИТОФТОРОЗ, СУХИЕ ГРИБНЫЕ ГНИЛИ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7201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УБОРКА В СУХУЮ ТЕПЛУЮ (БОЛЕЕ 10</a:t>
                      </a:r>
                      <a:r>
                        <a:rPr lang="ru-RU" sz="1600" baseline="0" dirty="0" smtClean="0"/>
                        <a:t> С</a:t>
                      </a:r>
                      <a:r>
                        <a:rPr lang="ru-RU" sz="1600" dirty="0" smtClean="0"/>
                        <a:t>) ПОГОДУ, ПРОСУШИВАНИЕ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СУХИЕ ГРИБНЫЕ И БАКТЕРИАЛЬНЫЕ ГНИЛИ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Прямоугольник 1"/>
          <p:cNvSpPr>
            <a:spLocks noChangeArrowheads="1"/>
          </p:cNvSpPr>
          <p:nvPr/>
        </p:nvSpPr>
        <p:spPr bwMode="auto">
          <a:xfrm>
            <a:off x="176213" y="179388"/>
            <a:ext cx="1201578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333333"/>
                </a:solidFill>
              </a:rPr>
              <a:t>Удобрения под картофель</a:t>
            </a:r>
          </a:p>
          <a:p>
            <a:r>
              <a:rPr lang="ru-RU">
                <a:solidFill>
                  <a:srgbClr val="444444"/>
                </a:solidFill>
              </a:rPr>
              <a:t>.</a:t>
            </a:r>
            <a:r>
              <a:rPr lang="ru-RU"/>
              <a:t/>
            </a:r>
            <a:br>
              <a:rPr lang="ru-RU"/>
            </a:br>
            <a:r>
              <a:rPr lang="ru-RU" b="1">
                <a:solidFill>
                  <a:srgbClr val="444444"/>
                </a:solidFill>
              </a:rPr>
              <a:t>Первая</a:t>
            </a:r>
            <a:r>
              <a:rPr lang="ru-RU">
                <a:solidFill>
                  <a:srgbClr val="444444"/>
                </a:solidFill>
              </a:rPr>
              <a:t> — в начале июня, когда происходит активный рост ботвы. В этот момент растение больше всего нуждается в </a:t>
            </a:r>
            <a:r>
              <a:rPr lang="ru-RU" sz="2400" b="1">
                <a:solidFill>
                  <a:srgbClr val="3A873F"/>
                </a:solidFill>
                <a:hlinkClick r:id="rId2"/>
              </a:rPr>
              <a:t>азоте</a:t>
            </a:r>
            <a:r>
              <a:rPr lang="ru-RU">
                <a:solidFill>
                  <a:srgbClr val="444444"/>
                </a:solidFill>
              </a:rPr>
              <a:t>, поэтому и удобрения вносятся с преобладанием этого вещества. Можно использовать </a:t>
            </a:r>
            <a:r>
              <a:rPr lang="ru-RU" b="1" i="1">
                <a:solidFill>
                  <a:srgbClr val="3A873F"/>
                </a:solidFill>
                <a:hlinkClick r:id="rId3"/>
              </a:rPr>
              <a:t>мочевину</a:t>
            </a:r>
            <a:r>
              <a:rPr lang="ru-RU" i="1">
                <a:solidFill>
                  <a:srgbClr val="444444"/>
                </a:solidFill>
              </a:rPr>
              <a:t> (</a:t>
            </a:r>
            <a:r>
              <a:rPr lang="ru-RU" b="1" i="1">
                <a:solidFill>
                  <a:srgbClr val="3A873F"/>
                </a:solidFill>
                <a:hlinkClick r:id="rId4"/>
              </a:rPr>
              <a:t>карбамид</a:t>
            </a:r>
            <a:r>
              <a:rPr lang="ru-RU" i="1">
                <a:solidFill>
                  <a:srgbClr val="444444"/>
                </a:solidFill>
              </a:rPr>
              <a:t>), </a:t>
            </a:r>
            <a:r>
              <a:rPr lang="ru-RU" b="1" i="1">
                <a:solidFill>
                  <a:srgbClr val="0070C0"/>
                </a:solidFill>
              </a:rPr>
              <a:t>аммиачную селитру, коровяк, настой куриного помета, «бражку» из сорняков</a:t>
            </a:r>
            <a:r>
              <a:rPr lang="ru-RU">
                <a:solidFill>
                  <a:srgbClr val="444444"/>
                </a:solidFill>
              </a:rPr>
              <a:t>. Внесение удобрений часто совмещают с первым окучиванием. Или же вносят «под кол»: деревянным колом делают лунку между двумя кустами и в получившееся отверстие вливают раствор.</a:t>
            </a:r>
            <a:endParaRPr lang="ru-RU"/>
          </a:p>
        </p:txBody>
      </p:sp>
      <p:pic>
        <p:nvPicPr>
          <p:cNvPr id="34818" name="Рисунок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41938" y="4124325"/>
            <a:ext cx="6745287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Прямоугольник 3"/>
          <p:cNvSpPr>
            <a:spLocks noChangeArrowheads="1"/>
          </p:cNvSpPr>
          <p:nvPr/>
        </p:nvSpPr>
        <p:spPr bwMode="auto">
          <a:xfrm>
            <a:off x="249238" y="2317750"/>
            <a:ext cx="1183798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Вторую</a:t>
            </a:r>
            <a:r>
              <a:rPr lang="ru-RU"/>
              <a:t> подкормку проводят в фазе бутонизации. Для этого используют </a:t>
            </a:r>
            <a:r>
              <a:rPr lang="ru-RU" sz="2400" b="1">
                <a:hlinkClick r:id="rId6"/>
              </a:rPr>
              <a:t>фосфор</a:t>
            </a:r>
            <a:r>
              <a:rPr lang="ru-RU" b="1">
                <a:hlinkClick r:id="rId6"/>
              </a:rPr>
              <a:t>ные удобрения</a:t>
            </a:r>
            <a:r>
              <a:rPr lang="ru-RU"/>
              <a:t>: </a:t>
            </a:r>
            <a:br>
              <a:rPr lang="ru-RU"/>
            </a:br>
            <a:r>
              <a:rPr lang="ru-RU" b="1" i="1">
                <a:hlinkClick r:id="rId7"/>
              </a:rPr>
              <a:t>суперфосфат</a:t>
            </a:r>
            <a:r>
              <a:rPr lang="ru-RU"/>
              <a:t>, </a:t>
            </a:r>
            <a:r>
              <a:rPr lang="ru-RU" b="1" i="1">
                <a:solidFill>
                  <a:srgbClr val="0070C0"/>
                </a:solidFill>
              </a:rPr>
              <a:t>фосфоритную муку, костную муку</a:t>
            </a:r>
            <a:r>
              <a:rPr lang="ru-RU"/>
              <a:t>. Подкормка с повышенным содержанием фосфора стимулирует появление большего количества клубней. В этот же период вносят смеси с  </a:t>
            </a:r>
            <a:r>
              <a:rPr lang="ru-RU" sz="2400" b="1">
                <a:hlinkClick r:id="rId8"/>
              </a:rPr>
              <a:t>кали</a:t>
            </a:r>
            <a:r>
              <a:rPr lang="ru-RU" sz="2400"/>
              <a:t>ем</a:t>
            </a:r>
            <a:r>
              <a:rPr lang="ru-RU"/>
              <a:t>, например </a:t>
            </a:r>
            <a:r>
              <a:rPr lang="ru-RU" b="1" i="1">
                <a:solidFill>
                  <a:srgbClr val="0070C0"/>
                </a:solidFill>
              </a:rPr>
              <a:t>сульфат калия, цементная пыль (производится из отходов цементных заводов), карбонат калия (поташ), зольную вытяжку или раствор.</a:t>
            </a:r>
            <a:r>
              <a:rPr lang="ru-RU"/>
              <a:t>  </a:t>
            </a:r>
          </a:p>
        </p:txBody>
      </p:sp>
      <p:sp>
        <p:nvSpPr>
          <p:cNvPr id="34820" name="Прямоугольник 4"/>
          <p:cNvSpPr>
            <a:spLocks noChangeArrowheads="1"/>
          </p:cNvSpPr>
          <p:nvPr/>
        </p:nvSpPr>
        <p:spPr bwMode="auto">
          <a:xfrm>
            <a:off x="249238" y="3997325"/>
            <a:ext cx="5300662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Вносить удобрения можно в качестве как корневой (например, во время второго окучивания), так и внекорневой подкормки. Калий способствует лучшему наливанию клубней, улучшает их транспортабельность и хранение. А самое главное — делает картофель более вкусным (согласно сортовым качествам). Можно сделать внекорневую подкормку, опрыскивая по листьям.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2697</TotalTime>
  <Words>849</Words>
  <Application>Microsoft Office PowerPoint</Application>
  <PresentationFormat>Произвольный</PresentationFormat>
  <Paragraphs>120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Calibri</vt:lpstr>
      <vt:lpstr>Arial</vt:lpstr>
      <vt:lpstr>Calibri Light</vt:lpstr>
      <vt:lpstr>-apple-system</vt:lpstr>
      <vt:lpstr>Тема Office</vt:lpstr>
      <vt:lpstr>Точечный рисунок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СУХАЯ ФУЗАРИОЗНАЯ ГНИЛЬ</vt:lpstr>
      <vt:lpstr>ФОМОЗ ИЛИ ПУГОВИЧНАЯ ГНИЛЬ </vt:lpstr>
      <vt:lpstr>Слайд 10</vt:lpstr>
      <vt:lpstr>БАКТЕРИАЛЬНЫЕ ЗАБОЛЕВАНИЯ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КАРТОФЕЛЬ</dc:title>
  <dc:creator>home</dc:creator>
  <cp:lastModifiedBy>User</cp:lastModifiedBy>
  <cp:revision>61</cp:revision>
  <dcterms:created xsi:type="dcterms:W3CDTF">2023-10-22T10:37:32Z</dcterms:created>
  <dcterms:modified xsi:type="dcterms:W3CDTF">2023-10-31T03:54:38Z</dcterms:modified>
</cp:coreProperties>
</file>