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7" r:id="rId3"/>
    <p:sldId id="329" r:id="rId4"/>
    <p:sldId id="257" r:id="rId5"/>
    <p:sldId id="330" r:id="rId6"/>
    <p:sldId id="301" r:id="rId7"/>
    <p:sldId id="332" r:id="rId8"/>
    <p:sldId id="300" r:id="rId9"/>
    <p:sldId id="360" r:id="rId10"/>
    <p:sldId id="361" r:id="rId11"/>
    <p:sldId id="333" r:id="rId12"/>
    <p:sldId id="334" r:id="rId13"/>
    <p:sldId id="336" r:id="rId14"/>
    <p:sldId id="357" r:id="rId15"/>
    <p:sldId id="299" r:id="rId16"/>
    <p:sldId id="294" r:id="rId17"/>
    <p:sldId id="354" r:id="rId18"/>
    <p:sldId id="303" r:id="rId19"/>
    <p:sldId id="356" r:id="rId20"/>
    <p:sldId id="307" r:id="rId21"/>
    <p:sldId id="322" r:id="rId22"/>
    <p:sldId id="337" r:id="rId23"/>
    <p:sldId id="323" r:id="rId24"/>
    <p:sldId id="328" r:id="rId25"/>
    <p:sldId id="339" r:id="rId26"/>
    <p:sldId id="340" r:id="rId27"/>
    <p:sldId id="338" r:id="rId28"/>
    <p:sldId id="341" r:id="rId29"/>
    <p:sldId id="342" r:id="rId30"/>
    <p:sldId id="343" r:id="rId31"/>
    <p:sldId id="260" r:id="rId32"/>
    <p:sldId id="262" r:id="rId33"/>
    <p:sldId id="263" r:id="rId34"/>
    <p:sldId id="264" r:id="rId35"/>
    <p:sldId id="265" r:id="rId36"/>
    <p:sldId id="266" r:id="rId37"/>
    <p:sldId id="320" r:id="rId38"/>
    <p:sldId id="267" r:id="rId39"/>
    <p:sldId id="268" r:id="rId40"/>
    <p:sldId id="269" r:id="rId41"/>
    <p:sldId id="270" r:id="rId42"/>
    <p:sldId id="271" r:id="rId43"/>
    <p:sldId id="344" r:id="rId44"/>
    <p:sldId id="310" r:id="rId45"/>
    <p:sldId id="345" r:id="rId46"/>
    <p:sldId id="272" r:id="rId47"/>
    <p:sldId id="311" r:id="rId48"/>
    <p:sldId id="363" r:id="rId49"/>
    <p:sldId id="349" r:id="rId50"/>
    <p:sldId id="346" r:id="rId51"/>
    <p:sldId id="353" r:id="rId52"/>
    <p:sldId id="347" r:id="rId53"/>
    <p:sldId id="348" r:id="rId54"/>
    <p:sldId id="351" r:id="rId55"/>
    <p:sldId id="350" r:id="rId56"/>
    <p:sldId id="352" r:id="rId57"/>
    <p:sldId id="273" r:id="rId58"/>
    <p:sldId id="355" r:id="rId59"/>
    <p:sldId id="274" r:id="rId60"/>
    <p:sldId id="275" r:id="rId61"/>
    <p:sldId id="315" r:id="rId62"/>
    <p:sldId id="276" r:id="rId63"/>
    <p:sldId id="277" r:id="rId64"/>
    <p:sldId id="316" r:id="rId65"/>
    <p:sldId id="278" r:id="rId66"/>
    <p:sldId id="279" r:id="rId67"/>
    <p:sldId id="280" r:id="rId68"/>
    <p:sldId id="281" r:id="rId69"/>
    <p:sldId id="282" r:id="rId70"/>
    <p:sldId id="283" r:id="rId71"/>
    <p:sldId id="318" r:id="rId72"/>
    <p:sldId id="284" r:id="rId73"/>
    <p:sldId id="325" r:id="rId74"/>
    <p:sldId id="319" r:id="rId75"/>
    <p:sldId id="285" r:id="rId76"/>
    <p:sldId id="286" r:id="rId77"/>
    <p:sldId id="331" r:id="rId78"/>
    <p:sldId id="287" r:id="rId79"/>
    <p:sldId id="288" r:id="rId80"/>
    <p:sldId id="289" r:id="rId81"/>
    <p:sldId id="291" r:id="rId82"/>
    <p:sldId id="292" r:id="rId83"/>
    <p:sldId id="321" r:id="rId84"/>
    <p:sldId id="324" r:id="rId85"/>
    <p:sldId id="326" r:id="rId86"/>
    <p:sldId id="327" r:id="rId8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258"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8E6F7B6-48D0-4A26-8B05-D400A925DE7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522CF7-88D9-4E30-B5D4-4EEE9AC979ED}" type="datetimeFigureOut">
              <a:rPr lang="ru-RU" smtClean="0"/>
              <a:pPr/>
              <a:t>23.10.2023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E6F7B6-48D0-4A26-8B05-D400A925DE73}"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ase.garant.ru/74680206/?utm_source=yandex.zen.moab&amp;utm_medium=article&amp;utm_campaign=%D0%9F%D0%BE%D0%B6%D0%B0%D1%80%D0%BD%D0%B0%D1%8F&amp;utm_content=62dfeaebf0d09e2600204cc8&amp;utm_term=62dfeaebf0d09e2600204cc8_2_1" TargetMode="External"/><Relationship Id="rId2" Type="http://schemas.openxmlformats.org/officeDocument/2006/relationships/hyperlink" Target="http://www.consultant.ru/document/cons_doc_LAW_5438?utm_source=yandex.zen.moab&amp;utm_medium=article&amp;utm_campaign=%D0%9F%D0%BE%D0%B6%D0%B0%D1%80%D0%BD%D0%B0%D1%8F&amp;utm_content=62dfeaebf0d09e2600204cc8&amp;utm_term=62dfeaebf0d09e2600204cc8_2_1" TargetMode="External"/><Relationship Id="rId1" Type="http://schemas.openxmlformats.org/officeDocument/2006/relationships/slideLayout" Target="../slideLayouts/slideLayout2.xml"/><Relationship Id="rId4" Type="http://schemas.openxmlformats.org/officeDocument/2006/relationships/hyperlink" Target="http://www.consultant.ru/document/cons_doc_LAW_78699/?utm_source=yandex.zen.moab&amp;utm_medium=article&amp;utm_campaign=%D0%9F%D0%BE%D0%B6%D0%B0%D1%80%D0%BD%D0%B0%D1%8F&amp;utm_content=62dfeaebf0d09e2600204cc8&amp;utm_term=62dfeaebf0d09e2600204cc8_2_1"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base.garant.ru/10103955/9db18ed28bd6c0256461e303941d7e7a/" TargetMode="External"/><Relationship Id="rId2" Type="http://schemas.openxmlformats.org/officeDocument/2006/relationships/hyperlink" Target="https://base.garant.ru/10103955/caed1f338455c425853a4f32b00aa739/" TargetMode="External"/><Relationship Id="rId1" Type="http://schemas.openxmlformats.org/officeDocument/2006/relationships/slideLayout" Target="../slideLayouts/slideLayout2.xml"/><Relationship Id="rId5" Type="http://schemas.openxmlformats.org/officeDocument/2006/relationships/hyperlink" Target="https://base.garant.ru/10103955/478b4d0990e492511bea1e634e90a7b7/" TargetMode="External"/><Relationship Id="rId4" Type="http://schemas.openxmlformats.org/officeDocument/2006/relationships/hyperlink" Target="https://base.garant.ru/10103955/31c8140a2e1dc585c5111b6d2281821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1073;&#1083;&#1086;&#1075;-&#1080;&#1085;&#1078;&#1077;&#1085;&#1077;&#1088;&#1072;.&#1088;&#1092;/npa/%D0%BF%D1%80%D0%B8%D0%BA%D0%B0%D0%B7-%D0%BC%D1%87%D1%81-806.html" TargetMode="External"/><Relationship Id="rId2" Type="http://schemas.openxmlformats.org/officeDocument/2006/relationships/hyperlink" Target="https://bi-file.ru/archive/prikaz-696n/" TargetMode="External"/><Relationship Id="rId1" Type="http://schemas.openxmlformats.org/officeDocument/2006/relationships/slideLayout" Target="../slideLayouts/slideLayout2.xml"/><Relationship Id="rId5" Type="http://schemas.openxmlformats.org/officeDocument/2006/relationships/hyperlink" Target="https://login.consultant.ru/link/?req=doc&amp;base=LAW&amp;n=102829&amp;date=03.10.2022" TargetMode="External"/><Relationship Id="rId4" Type="http://schemas.openxmlformats.org/officeDocument/2006/relationships/hyperlink" Target="https://login.consultant.ru/link/?req=doc&amp;base=LAW&amp;n=401460&amp;dst=100017&amp;field=134&amp;date=03.10.2022"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73.mchs.gov.ru/glavnoe-upravlenie/sily-i-sredstva/upravlenie-nadzornoy-deyatelnosti-i-profilakticheskoy-raboty/dlya-yuridicheskih-lic-individualnyh-predprinimateley-i-grazhdan/perechen-osnovnyh-dokumentov-izuchaemyh-zaprashivaemyh-pri-provedenii-proverok-soblyudeniya-trebovaniy-pozharnoy-bezopasnosti?utm_source=yandex.zen.moab&amp;utm_medium=article&amp;utm_campaign=%D0%9F%D0%BE%D0%B6%D0%B0%D1%80%D0%BD%D0%B0%D1%8F&amp;utm_content=62dfeaebf0d09e2600204cc8&amp;utm_term=62dfeaebf0d09e2600204cc8_2_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consultant.ru/document/cons_doc_LAW_83079/6ac3d4a7df03c77bf14636dc1f98452104b1a1d5/?utm_source=yandex.zen.moab&amp;utm_medium=article&amp;utm_campaign=%D0%9F%D0%BE%D0%B6%D0%B0%D1%80%D0%BD%D0%B0%D1%8F&amp;utm_content=62dfeaebf0d09e2600204cc8&amp;utm_term=62dfeaebf0d09e2600204cc8_2_1" TargetMode="External"/><Relationship Id="rId2" Type="http://schemas.openxmlformats.org/officeDocument/2006/relationships/hyperlink" Target="http://www.consultant.ru/document/cons_doc_LAW_128492/19bd36e5d9b937659a8fe25e7d9265c503dfd027/?utm_source=yandex.zen.moab&amp;utm_medium=article&amp;utm_campaign=%D0%9F%D0%BE%D0%B6%D0%B0%D1%80%D0%BD%D0%B0%D1%8F&amp;utm_content=62dfeaebf0d09e2600204cc8&amp;utm_term=62dfeaebf0d09e2600204cc8_2_1"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755576" y="5301208"/>
            <a:ext cx="7488832" cy="888504"/>
          </a:xfrm>
        </p:spPr>
        <p:txBody>
          <a:bodyPr>
            <a:normAutofit/>
          </a:bodyPr>
          <a:lstStyle/>
          <a:p>
            <a:pPr algn="l"/>
            <a:r>
              <a:rPr lang="ru-RU" sz="2800" b="1" dirty="0">
                <a:solidFill>
                  <a:prstClr val="black"/>
                </a:solidFill>
                <a:ea typeface="+mj-ea"/>
                <a:cs typeface="+mj-cs"/>
              </a:rPr>
              <a:t>Тема: </a:t>
            </a:r>
            <a:r>
              <a:rPr lang="ru-RU" sz="2800" b="1" dirty="0" smtClean="0">
                <a:solidFill>
                  <a:schemeClr val="tx1"/>
                </a:solidFill>
              </a:rPr>
              <a:t>Правила противопожарного режима</a:t>
            </a:r>
            <a:endParaRPr lang="ru-RU" sz="2800" dirty="0">
              <a:solidFill>
                <a:schemeClr val="tx1"/>
              </a:solidFill>
            </a:endParaRPr>
          </a:p>
        </p:txBody>
      </p:sp>
      <p:pic>
        <p:nvPicPr>
          <p:cNvPr id="4" name="Рисунок 3" descr="https://ugochs22.ru/attachments/Image/JxI1peEVL3_2.jpg?template=generic"/>
          <p:cNvPicPr/>
          <p:nvPr/>
        </p:nvPicPr>
        <p:blipFill>
          <a:blip r:embed="rId2" cstate="print"/>
          <a:srcRect/>
          <a:stretch>
            <a:fillRect/>
          </a:stretch>
        </p:blipFill>
        <p:spPr bwMode="auto">
          <a:xfrm>
            <a:off x="1331641" y="692696"/>
            <a:ext cx="4536504" cy="4608512"/>
          </a:xfrm>
          <a:prstGeom prst="rect">
            <a:avLst/>
          </a:prstGeom>
          <a:noFill/>
          <a:ln w="9525">
            <a:noFill/>
            <a:miter lim="800000"/>
            <a:headEnd/>
            <a:tailEnd/>
          </a:ln>
        </p:spPr>
      </p:pic>
      <p:pic>
        <p:nvPicPr>
          <p:cNvPr id="5" name="Рисунок 4" descr="https://www.snta.ru/upload/medialibrary/0b9/0b975a7a5847041a7e7d11be33e25be9.jpg"/>
          <p:cNvPicPr/>
          <p:nvPr/>
        </p:nvPicPr>
        <p:blipFill>
          <a:blip r:embed="rId3" cstate="print"/>
          <a:srcRect/>
          <a:stretch>
            <a:fillRect/>
          </a:stretch>
        </p:blipFill>
        <p:spPr bwMode="auto">
          <a:xfrm>
            <a:off x="6084168" y="1484784"/>
            <a:ext cx="2699792" cy="3424828"/>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xn--b1ae4ad.xn--p1ai/img/photo/e9660977-67ba-488d-8f79-80f25c4721fa.JPG"/>
          <p:cNvPicPr>
            <a:picLocks noGrp="1"/>
          </p:cNvPicPr>
          <p:nvPr>
            <p:ph idx="1"/>
          </p:nvPr>
        </p:nvPicPr>
        <p:blipFill>
          <a:blip r:embed="rId2" cstate="print"/>
          <a:srcRect/>
          <a:stretch>
            <a:fillRect/>
          </a:stretch>
        </p:blipFill>
        <p:spPr bwMode="auto">
          <a:xfrm>
            <a:off x="1187624" y="476672"/>
            <a:ext cx="6840759" cy="612068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260648"/>
            <a:ext cx="8219256" cy="6192688"/>
          </a:xfrm>
        </p:spPr>
        <p:txBody>
          <a:bodyPr>
            <a:normAutofit fontScale="85000" lnSpcReduction="20000"/>
          </a:bodyPr>
          <a:lstStyle/>
          <a:p>
            <a:pPr lvl="0"/>
            <a:r>
              <a:rPr lang="ru-RU" sz="3100" dirty="0" smtClean="0">
                <a:latin typeface="+mj-lt"/>
              </a:rPr>
              <a:t>Пожарная безопасность — это система законов и правил. Их составили, чтобы в любом офисе, предприятии или кафе было безопасно. Чтобы вовремя срабатывала пожарная сигнализация, эвакуационные выходы не захламляли, а сотрудники знали, как вести себя во время пожара. Пожарная безопасность работает, если ответственные лица исполняют эти законы и правила. А если не исполняют — не работает.</a:t>
            </a:r>
          </a:p>
          <a:p>
            <a:pPr lvl="0"/>
            <a:r>
              <a:rPr lang="ru-RU" sz="3100" dirty="0" smtClean="0">
                <a:latin typeface="+mj-lt"/>
              </a:rPr>
              <a:t>Пожарная безопасность нужна всем: гражданам, ИП, предприятиям и их руководителям. Если разводишь костер в 20 метрах от здания, забыл нарисовать план эвакуации или спилил с фасада пожарную лестницу, легко попасть на штраф. Если на предприятие придет проверка, искать нарушения будут с придирчивостью </a:t>
            </a:r>
            <a:r>
              <a:rPr lang="ru-RU" sz="3100" dirty="0" err="1" smtClean="0">
                <a:latin typeface="+mj-lt"/>
              </a:rPr>
              <a:t>Эркюля</a:t>
            </a:r>
            <a:r>
              <a:rPr lang="ru-RU" sz="3100" dirty="0" smtClean="0">
                <a:latin typeface="+mj-lt"/>
              </a:rPr>
              <a:t> </a:t>
            </a:r>
            <a:r>
              <a:rPr lang="ru-RU" sz="3100" dirty="0" err="1" smtClean="0">
                <a:latin typeface="+mj-lt"/>
              </a:rPr>
              <a:t>Пуаро</a:t>
            </a:r>
            <a:r>
              <a:rPr lang="ru-RU" sz="3100" dirty="0" smtClean="0">
                <a:latin typeface="+mj-lt"/>
              </a:rPr>
              <a:t>. А ещё нарушениями легко спровоцировать пожар или усугубить его последствия. Кажется, это важнее угрозы проверки.</a:t>
            </a: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76064"/>
          </a:xfrm>
        </p:spPr>
        <p:txBody>
          <a:bodyPr>
            <a:normAutofit fontScale="90000"/>
          </a:bodyPr>
          <a:lstStyle/>
          <a:p>
            <a:r>
              <a:rPr lang="ru-RU" sz="3200" dirty="0" smtClean="0"/>
              <a:t>Нормативно правовая база</a:t>
            </a:r>
            <a:endParaRPr lang="ru-RU" sz="3200" dirty="0"/>
          </a:p>
        </p:txBody>
      </p:sp>
      <p:sp>
        <p:nvSpPr>
          <p:cNvPr id="3" name="Объект 2"/>
          <p:cNvSpPr>
            <a:spLocks noGrp="1"/>
          </p:cNvSpPr>
          <p:nvPr>
            <p:ph idx="1"/>
          </p:nvPr>
        </p:nvSpPr>
        <p:spPr>
          <a:xfrm>
            <a:off x="457200" y="692696"/>
            <a:ext cx="8229600" cy="5904656"/>
          </a:xfrm>
        </p:spPr>
        <p:style>
          <a:lnRef idx="2">
            <a:schemeClr val="dk1"/>
          </a:lnRef>
          <a:fillRef idx="1">
            <a:schemeClr val="lt1"/>
          </a:fillRef>
          <a:effectRef idx="0">
            <a:schemeClr val="dk1"/>
          </a:effectRef>
          <a:fontRef idx="minor">
            <a:schemeClr val="dk1"/>
          </a:fontRef>
        </p:style>
        <p:txBody>
          <a:bodyPr>
            <a:noAutofit/>
          </a:bodyPr>
          <a:lstStyle/>
          <a:p>
            <a:pPr lvl="0"/>
            <a:r>
              <a:rPr lang="ru-RU" sz="1800" dirty="0" smtClean="0"/>
              <a:t>Нормативных документов много. </a:t>
            </a:r>
            <a:r>
              <a:rPr lang="ru-RU" sz="1800" dirty="0" smtClean="0">
                <a:hlinkClick r:id="rId2"/>
              </a:rPr>
              <a:t>Закон о пожбезопасности</a:t>
            </a:r>
            <a:r>
              <a:rPr lang="ru-RU" sz="1800" dirty="0" smtClean="0"/>
              <a:t>, </a:t>
            </a:r>
            <a:r>
              <a:rPr lang="ru-RU" sz="1800" dirty="0" smtClean="0">
                <a:hlinkClick r:id="rId3"/>
              </a:rPr>
              <a:t>Правила противопожарного режима</a:t>
            </a:r>
            <a:r>
              <a:rPr lang="ru-RU" sz="1800" dirty="0" smtClean="0"/>
              <a:t>, </a:t>
            </a:r>
            <a:r>
              <a:rPr lang="ru-RU" sz="1800" dirty="0" err="1" smtClean="0">
                <a:hlinkClick r:id="rId4"/>
              </a:rPr>
              <a:t>Техрегламент</a:t>
            </a:r>
            <a:r>
              <a:rPr lang="ru-RU" sz="1800" dirty="0" smtClean="0">
                <a:hlinkClick r:id="rId4"/>
              </a:rPr>
              <a:t> о требованиях пожбезопасности</a:t>
            </a:r>
            <a:r>
              <a:rPr lang="ru-RU" sz="1800" dirty="0" smtClean="0"/>
              <a:t>, разные ГОСТы и СНиПы, СП (свод правил), ППБ 01-03, региональные и муниципальные правила. </a:t>
            </a:r>
            <a:endParaRPr lang="ru-RU" sz="1800" b="1" dirty="0" smtClean="0"/>
          </a:p>
          <a:p>
            <a:r>
              <a:rPr lang="ru-RU" sz="1800" b="1" dirty="0" smtClean="0"/>
              <a:t>Федеральный </a:t>
            </a:r>
            <a:r>
              <a:rPr lang="ru-RU" sz="1800" b="1" dirty="0"/>
              <a:t>закон от 21 декабря 1994 г. N 69-ФЗ "О пожарной безопасности" (с изменениями и дополнениями</a:t>
            </a:r>
            <a:r>
              <a:rPr lang="ru-RU" sz="1800" b="1" dirty="0" smtClean="0"/>
              <a:t>);</a:t>
            </a:r>
          </a:p>
          <a:p>
            <a:pPr marL="238125">
              <a:lnSpc>
                <a:spcPct val="115000"/>
              </a:lnSpc>
              <a:spcBef>
                <a:spcPts val="805"/>
              </a:spcBef>
              <a:spcAft>
                <a:spcPts val="805"/>
              </a:spcAft>
            </a:pPr>
            <a:r>
              <a:rPr lang="ru-RU" sz="1800" b="1" kern="18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Федеральный закон от 22 июля 2008 г. N 123-ФЗ "Технический регламент о требованиях пожарной безопасности" (с изменениями и дополнениями</a:t>
            </a:r>
            <a:r>
              <a:rPr lang="ru-RU" sz="1800" b="1" kern="18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1800" b="1" dirty="0" smtClean="0">
                <a:solidFill>
                  <a:schemeClr val="tx1"/>
                </a:solidFill>
              </a:rPr>
              <a:t>;</a:t>
            </a:r>
            <a:endParaRPr lang="ru-RU" sz="1800" b="1" dirty="0">
              <a:solidFill>
                <a:schemeClr val="tx1"/>
              </a:solidFill>
            </a:endParaRPr>
          </a:p>
          <a:p>
            <a:pPr>
              <a:lnSpc>
                <a:spcPts val="1350"/>
              </a:lnSpc>
              <a:spcAft>
                <a:spcPts val="1275"/>
              </a:spcAft>
            </a:pPr>
            <a:r>
              <a:rPr lang="ru-RU" sz="1800" b="1" dirty="0" smtClean="0"/>
              <a:t>Постановление </a:t>
            </a:r>
            <a:r>
              <a:rPr lang="ru-RU" sz="1800" b="1" dirty="0"/>
              <a:t>Правительства РФ от 16 сентября 2020 г. № 1479 </a:t>
            </a:r>
            <a:r>
              <a:rPr lang="ru-RU" sz="1800" b="1" dirty="0" smtClean="0"/>
              <a:t>«Об </a:t>
            </a:r>
            <a:r>
              <a:rPr lang="ru-RU" sz="1800" b="1" dirty="0"/>
              <a:t>утверждении Правил противопожарного режима в Российской </a:t>
            </a:r>
            <a:r>
              <a:rPr lang="ru-RU" sz="1800" b="1" dirty="0" smtClean="0"/>
              <a:t>Федерации» </a:t>
            </a:r>
            <a:r>
              <a:rPr lang="ru-RU" sz="1400" b="1" dirty="0" smtClean="0"/>
              <a:t>(</a:t>
            </a:r>
            <a:r>
              <a:rPr lang="ru-RU" sz="1400" dirty="0" smtClean="0">
                <a:latin typeface="Arial" panose="020B0604020202020204" pitchFamily="34" charset="0"/>
                <a:ea typeface="Times New Roman" panose="02020603050405020304" pitchFamily="18" charset="0"/>
                <a:cs typeface="Times New Roman" panose="02020603050405020304" pitchFamily="18" charset="0"/>
              </a:rPr>
              <a:t>Постановление </a:t>
            </a:r>
            <a:r>
              <a:rPr lang="ru-RU" sz="1400" dirty="0">
                <a:latin typeface="Arial" panose="020B0604020202020204" pitchFamily="34" charset="0"/>
                <a:ea typeface="Times New Roman" panose="02020603050405020304" pitchFamily="18" charset="0"/>
                <a:cs typeface="Times New Roman" panose="02020603050405020304" pitchFamily="18" charset="0"/>
              </a:rPr>
              <a:t>вступает в силу с 1 января 2021 г. и действует до 31 декабря 2026 г. </a:t>
            </a:r>
            <a:r>
              <a:rPr lang="ru-RU" sz="1400" dirty="0" smtClean="0">
                <a:latin typeface="Arial" panose="020B0604020202020204" pitchFamily="34" charset="0"/>
                <a:ea typeface="Times New Roman" panose="02020603050405020304" pitchFamily="18" charset="0"/>
                <a:cs typeface="Times New Roman" panose="02020603050405020304" pitchFamily="18" charset="0"/>
              </a:rPr>
              <a:t>включительно);</a:t>
            </a:r>
          </a:p>
          <a:p>
            <a:pPr>
              <a:spcAft>
                <a:spcPts val="0"/>
              </a:spcAft>
            </a:pPr>
            <a:r>
              <a:rPr lang="ru-RU" sz="1400" b="1" dirty="0">
                <a:solidFill>
                  <a:schemeClr val="tx1"/>
                </a:solidFill>
                <a:latin typeface="Times New Roman"/>
                <a:ea typeface="Calibri" panose="020F0502020204030204" pitchFamily="34" charset="0"/>
                <a:cs typeface="Times New Roman" panose="02020603050405020304" pitchFamily="18" charset="0"/>
              </a:rPr>
              <a:t>Пр</a:t>
            </a:r>
            <a:r>
              <a:rPr lang="ru-RU" sz="1800" b="1" dirty="0">
                <a:solidFill>
                  <a:schemeClr val="tx1"/>
                </a:solidFill>
                <a:latin typeface="Times New Roman"/>
                <a:ea typeface="Calibri" panose="020F0502020204030204" pitchFamily="34" charset="0"/>
                <a:cs typeface="Times New Roman" panose="02020603050405020304" pitchFamily="18" charset="0"/>
              </a:rPr>
              <a:t>иказ</a:t>
            </a:r>
            <a:r>
              <a:rPr lang="ru-RU" sz="1800" b="1" dirty="0" smtClean="0">
                <a:solidFill>
                  <a:schemeClr val="tx1"/>
                </a:solidFill>
                <a:latin typeface="Arial"/>
                <a:ea typeface="Times New Roman"/>
              </a:rPr>
              <a:t> от 18.11.21.№806 «Об организации Порядка, видов, сроков обучения лиц, …., проходящих обучение по дополнительной профессиональной программе в области пожарной безопасности»;</a:t>
            </a:r>
          </a:p>
          <a:p>
            <a:pPr>
              <a:spcAft>
                <a:spcPts val="0"/>
              </a:spcAft>
            </a:pPr>
            <a:r>
              <a:rPr lang="ru-RU" sz="1800" b="1" dirty="0" smtClean="0">
                <a:solidFill>
                  <a:schemeClr val="tx1"/>
                </a:solidFill>
                <a:latin typeface="Times New Roman"/>
                <a:ea typeface="Calibri" panose="020F0502020204030204" pitchFamily="34" charset="0"/>
                <a:cs typeface="Times New Roman" panose="02020603050405020304" pitchFamily="18" charset="0"/>
              </a:rPr>
              <a:t>Приказ от 09.02.2022 № 78 «Об утверждении форм проверочных листов….</a:t>
            </a:r>
          </a:p>
          <a:p>
            <a:pPr>
              <a:spcAft>
                <a:spcPts val="0"/>
              </a:spcAft>
            </a:pPr>
            <a:r>
              <a:rPr lang="ru-RU" sz="1800" dirty="0" smtClean="0"/>
              <a:t>Всё читать нет смысла и времени, нужно разобраться хотя бы в основных требованиях. А лучше — позвать специалиста, пусть он и разбирается, или  аудит</a:t>
            </a:r>
            <a:endParaRPr lang="ru-RU" sz="1800" dirty="0" smtClean="0">
              <a:solidFill>
                <a:srgbClr val="0070C0"/>
              </a:solidFill>
              <a:latin typeface="Times New Roman"/>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0993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Users\Отец\Desktop\Federalnyj-zakon-69.jpg"/>
          <p:cNvPicPr>
            <a:picLocks noGrp="1"/>
          </p:cNvPicPr>
          <p:nvPr>
            <p:ph idx="1"/>
          </p:nvPr>
        </p:nvPicPr>
        <p:blipFill>
          <a:blip r:embed="rId2" cstate="print"/>
          <a:srcRect/>
          <a:stretch>
            <a:fillRect/>
          </a:stretch>
        </p:blipFill>
        <p:spPr bwMode="auto">
          <a:xfrm>
            <a:off x="1187624" y="620688"/>
            <a:ext cx="6912767" cy="576064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60648"/>
            <a:ext cx="8229600" cy="5865515"/>
          </a:xfrm>
        </p:spPr>
        <p:txBody>
          <a:bodyPr/>
          <a:lstStyle/>
          <a:p>
            <a:pPr>
              <a:buNone/>
            </a:pPr>
            <a:endParaRPr lang="ru-RU" dirty="0"/>
          </a:p>
        </p:txBody>
      </p:sp>
      <p:pic>
        <p:nvPicPr>
          <p:cNvPr id="4" name="Рисунок 3" descr="https://ds03.infourok.ru/uploads/ex/07b4/0005d413-8cb4cc1a/img8.jpg"/>
          <p:cNvPicPr/>
          <p:nvPr/>
        </p:nvPicPr>
        <p:blipFill>
          <a:blip r:embed="rId2" cstate="print"/>
          <a:srcRect/>
          <a:stretch>
            <a:fillRect/>
          </a:stretch>
        </p:blipFill>
        <p:spPr bwMode="auto">
          <a:xfrm>
            <a:off x="971600" y="404664"/>
            <a:ext cx="7128792" cy="604867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cf2.ppt-online.org/files2/slide/f/Fazjnu7AYrI6wCXZgsQEOHlqd2kSivpLD3Tyfx/slide-22.jpg"/>
          <p:cNvPicPr>
            <a:picLocks noGrp="1"/>
          </p:cNvPicPr>
          <p:nvPr>
            <p:ph idx="1"/>
          </p:nvPr>
        </p:nvPicPr>
        <p:blipFill>
          <a:blip r:embed="rId2" cstate="print"/>
          <a:srcRect/>
          <a:stretch>
            <a:fillRect/>
          </a:stretch>
        </p:blipFill>
        <p:spPr bwMode="auto">
          <a:xfrm>
            <a:off x="1187624" y="404664"/>
            <a:ext cx="6912768" cy="5976664"/>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marL="238125">
              <a:lnSpc>
                <a:spcPct val="115000"/>
              </a:lnSpc>
              <a:spcBef>
                <a:spcPts val="805"/>
              </a:spcBef>
              <a:spcAft>
                <a:spcPts val="805"/>
              </a:spcAft>
            </a:pPr>
            <a:r>
              <a:rPr lang="ru-RU" sz="2400" b="1" kern="1800"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rPr>
              <a:t>Федеральный закон от 21 декабря 1994 г. N 69-ФЗ "О пожарной безопасности" (с изменениями и дополнениями)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p:cNvSpPr>
            <a:spLocks noGrp="1"/>
          </p:cNvSpPr>
          <p:nvPr>
            <p:ph idx="1"/>
          </p:nvPr>
        </p:nvSpPr>
        <p:spPr/>
        <p:txBody>
          <a:bodyPr>
            <a:normAutofit lnSpcReduction="10000"/>
          </a:bodyPr>
          <a:lstStyle/>
          <a:p>
            <a:pPr lvl="1">
              <a:lnSpc>
                <a:spcPct val="115000"/>
              </a:lnSpc>
              <a:buSzPts val="1000"/>
              <a:buFont typeface="Courier New" panose="02070309020205020404" pitchFamily="49" charset="0"/>
              <a:buChar char="o"/>
              <a:tabLst>
                <a:tab pos="914400" algn="l"/>
              </a:tabLst>
            </a:pPr>
            <a:r>
              <a:rPr lang="ru-RU" u="sng"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2"/>
              </a:rPr>
              <a:t>Статья 34. Права и обязанности граждан в области пожарной </a:t>
            </a:r>
            <a:r>
              <a:rPr lang="ru-RU" u="sng" dirty="0" smtClean="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2"/>
              </a:rPr>
              <a:t>безопасности</a:t>
            </a:r>
            <a:endParaRPr lang="ru-RU" u="sng" dirty="0" smtClean="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endParaRPr>
          </a:p>
          <a:p>
            <a:pPr lvl="1">
              <a:lnSpc>
                <a:spcPct val="115000"/>
              </a:lnSpc>
              <a:buSzPts val="1000"/>
              <a:buFont typeface="Courier New" panose="02070309020205020404" pitchFamily="49" charset="0"/>
              <a:buChar char="o"/>
              <a:tabLst>
                <a:tab pos="914400" algn="l"/>
              </a:tabLst>
            </a:pPr>
            <a:r>
              <a:rPr lang="ru-RU" u="sng"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3"/>
              </a:rPr>
              <a:t>Статья 37. Права и обязанности организаций в области пожарной безопасности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lvl="1">
              <a:lnSpc>
                <a:spcPct val="115000"/>
              </a:lnSpc>
              <a:buSzPts val="1000"/>
              <a:buFont typeface="Courier New" panose="02070309020205020404" pitchFamily="49" charset="0"/>
              <a:buChar char="o"/>
              <a:tabLst>
                <a:tab pos="914400" algn="l"/>
              </a:tabLst>
            </a:pPr>
            <a:r>
              <a:rPr lang="ru-RU" u="sng"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4"/>
              </a:rPr>
              <a:t>Статья 38. Ответственность за нарушение требований пожарной безопасности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r>
              <a:rPr lang="ru-RU" u="sng" dirty="0" smtClean="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5"/>
              </a:rPr>
              <a:t>    Статья </a:t>
            </a:r>
            <a:r>
              <a:rPr lang="ru-RU" u="sng"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5"/>
              </a:rPr>
              <a:t>39. Административная </a:t>
            </a:r>
            <a:r>
              <a:rPr lang="ru-RU" u="sng" dirty="0" smtClean="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5"/>
              </a:rPr>
              <a:t>         ответственность </a:t>
            </a:r>
            <a:r>
              <a:rPr lang="ru-RU" u="sng" dirty="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5"/>
              </a:rPr>
              <a:t>руководителей </a:t>
            </a:r>
            <a:r>
              <a:rPr lang="ru-RU" u="sng" dirty="0" smtClean="0">
                <a:solidFill>
                  <a:srgbClr val="22272F"/>
                </a:solidFill>
                <a:latin typeface="Times New Roman" panose="02020603050405020304" pitchFamily="18" charset="0"/>
                <a:ea typeface="Times New Roman" panose="02020603050405020304" pitchFamily="18" charset="0"/>
                <a:cs typeface="Times New Roman" panose="02020603050405020304" pitchFamily="18" charset="0"/>
                <a:hlinkClick r:id="rId5"/>
              </a:rPr>
              <a:t> организаций</a:t>
            </a:r>
            <a:endParaRPr lang="ru-RU" sz="5400" u="sng"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22787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332656"/>
            <a:ext cx="8147248" cy="5793507"/>
          </a:xfrm>
        </p:spPr>
        <p:txBody>
          <a:bodyPr>
            <a:normAutofit/>
          </a:bodyPr>
          <a:lstStyle/>
          <a:p>
            <a:r>
              <a:rPr lang="ru-RU" sz="2400" dirty="0"/>
              <a:t>Опубликован Федеральный закон от 24.09.2022 № 370-ФЗ “О внесении изменений в отдельные законодательные акты Российской Федерации”, в частности вносятся изменения в Федеральный закон от 21.12.1994 № 69-ФЗ.</a:t>
            </a:r>
          </a:p>
          <a:p>
            <a:r>
              <a:rPr lang="ru-RU" sz="2400" dirty="0" smtClean="0"/>
              <a:t>1</a:t>
            </a:r>
            <a:r>
              <a:rPr lang="ru-RU" sz="2400" dirty="0"/>
              <a:t>) </a:t>
            </a:r>
            <a:r>
              <a:rPr lang="ru-RU" sz="2400" b="1" dirty="0"/>
              <a:t>статья 24 дополнена частью седьмой следующего содержания:</a:t>
            </a:r>
          </a:p>
          <a:p>
            <a:r>
              <a:rPr lang="ru-RU" sz="2400" i="1" dirty="0"/>
              <a:t>Работники и лица, привлекаемые к осуществлению видов деятельности в области пожарной безопасности, должны соответствовать квалификационным требованиям, указанным в квалификационных справочниках, утверждаемых в порядке, устанавливаемом Правительством Российской Федерации, и (или) профессиональным стандартам (при наличии).</a:t>
            </a:r>
            <a:endParaRPr lang="ru-RU" sz="2400" dirty="0"/>
          </a:p>
        </p:txBody>
      </p:sp>
    </p:spTree>
    <p:extLst>
      <p:ext uri="{BB962C8B-B14F-4D97-AF65-F5344CB8AC3E}">
        <p14:creationId xmlns:p14="http://schemas.microsoft.com/office/powerpoint/2010/main" val="4104219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332656"/>
            <a:ext cx="8219256" cy="5793507"/>
          </a:xfrm>
        </p:spPr>
        <p:txBody>
          <a:bodyPr>
            <a:normAutofit fontScale="32500" lnSpcReduction="20000"/>
          </a:bodyPr>
          <a:lstStyle/>
          <a:p>
            <a:r>
              <a:rPr lang="ru-RU" sz="4900" b="1" dirty="0"/>
              <a:t>статья 37 дополнена новой частью третьей следующего содержания:</a:t>
            </a:r>
          </a:p>
          <a:p>
            <a:r>
              <a:rPr lang="ru-RU" sz="4900" i="1" dirty="0"/>
              <a:t>Лицо, ответственное за эксплуатацию здания или сооружения, обязано назначить ответственное за обеспечение пожарной безопасности таких здания или сооружения лицо, соответствующее квалификационным требованиям, указанным в квалификационных справочниках, утверждаемых в порядке, устанавливаемом Правительством Российской Федерации, и (или) профессиональным стандартам (при наличии).</a:t>
            </a:r>
            <a:endParaRPr lang="ru-RU" sz="4900" dirty="0"/>
          </a:p>
          <a:p>
            <a:r>
              <a:rPr lang="ru-RU" sz="4900" dirty="0"/>
              <a:t>Требования к квалификации ответственного установлены профессиональным стандартом «Специалист по пожарной профилактике», утверждённым </a:t>
            </a:r>
            <a:r>
              <a:rPr lang="ru-RU" sz="4900" dirty="0">
                <a:hlinkClick r:id="rId2"/>
              </a:rPr>
              <a:t>приказом Минтруда России от 11 октября 2021 г. № 696н</a:t>
            </a:r>
            <a:r>
              <a:rPr lang="ru-RU" sz="4900" dirty="0"/>
              <a:t>.</a:t>
            </a:r>
          </a:p>
          <a:p>
            <a:r>
              <a:rPr lang="ru-RU" sz="4900" dirty="0"/>
              <a:t>Также требования по обучению по дополнительным профессиональным программам - программам профессиональной переподготовки в области пожарной безопасности:</a:t>
            </a:r>
          </a:p>
          <a:p>
            <a:r>
              <a:rPr lang="ru-RU" sz="4900" dirty="0"/>
              <a:t>проходят лица, являющиеся ответственными за обеспечение пожарной безопасности </a:t>
            </a:r>
            <a:r>
              <a:rPr lang="ru-RU" sz="4900" b="1" dirty="0"/>
              <a:t>на объектах защиты, в которых могут одновременно находиться 50 и более человек</a:t>
            </a:r>
            <a:r>
              <a:rPr lang="ru-RU" sz="4900" dirty="0" smtClean="0"/>
              <a:t>,</a:t>
            </a:r>
            <a:r>
              <a:rPr lang="ru-RU" sz="4900" dirty="0"/>
              <a:t> объектах защиты, отнесённых к категориям повышенной </a:t>
            </a:r>
            <a:r>
              <a:rPr lang="ru-RU" sz="4900" dirty="0" err="1"/>
              <a:t>взрывопожароопасности</a:t>
            </a:r>
            <a:r>
              <a:rPr lang="ru-RU" sz="4900" dirty="0"/>
              <a:t>, </a:t>
            </a:r>
            <a:r>
              <a:rPr lang="ru-RU" sz="4900" dirty="0" err="1"/>
              <a:t>взрывопожароопасности</a:t>
            </a:r>
            <a:r>
              <a:rPr lang="ru-RU" sz="4900" dirty="0"/>
              <a:t>, </a:t>
            </a:r>
            <a:r>
              <a:rPr lang="ru-RU" sz="4900" dirty="0" err="1"/>
              <a:t>пожароопасности</a:t>
            </a:r>
            <a:r>
              <a:rPr lang="ru-RU" sz="4900" dirty="0"/>
              <a:t> (приложение 3 к </a:t>
            </a:r>
            <a:r>
              <a:rPr lang="ru-RU" sz="4900" dirty="0">
                <a:hlinkClick r:id="rId3"/>
              </a:rPr>
              <a:t>приказу МЧС № 806</a:t>
            </a:r>
            <a:r>
              <a:rPr lang="ru-RU" sz="4900" dirty="0"/>
              <a:t>).</a:t>
            </a:r>
          </a:p>
          <a:p>
            <a:r>
              <a:rPr lang="ru-RU" sz="4900" dirty="0"/>
              <a:t>(Действие п. 2 Приложения №3 </a:t>
            </a:r>
            <a:r>
              <a:rPr lang="ru-RU" sz="4900" dirty="0">
                <a:hlinkClick r:id="rId4"/>
              </a:rPr>
              <a:t>не распространяется</a:t>
            </a:r>
            <a:r>
              <a:rPr lang="ru-RU" sz="4900" dirty="0"/>
              <a:t> на лиц, прошедших обучение минимуму пожарно-технических знаний в соответствии с </a:t>
            </a:r>
            <a:r>
              <a:rPr lang="ru-RU" sz="4900" dirty="0">
                <a:hlinkClick r:id="rId5"/>
              </a:rPr>
              <a:t>приказом</a:t>
            </a:r>
            <a:r>
              <a:rPr lang="ru-RU" sz="4900" dirty="0"/>
              <a:t> МЧС РФ от 12.12.2007 N 645, при этом стоит учитывать что по мнению МЧС, обучение по ПТМ должно было быть пройдено сотрудниками до вступление в силу приказа МЧС №806 для конкретной организации, другими словами, если трудоустроен новый сотрудник, который ранее проходил обучение по ПТМ в другой организации и не имеющий профильного образования, то ему требуется пройти профессиональную переподготовку).</a:t>
            </a:r>
          </a:p>
          <a:p>
            <a:endParaRPr lang="ru-RU" dirty="0"/>
          </a:p>
        </p:txBody>
      </p:sp>
    </p:spTree>
    <p:extLst>
      <p:ext uri="{BB962C8B-B14F-4D97-AF65-F5344CB8AC3E}">
        <p14:creationId xmlns:p14="http://schemas.microsoft.com/office/powerpoint/2010/main" val="2203878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Users\Отец\Desktop\9d2fd4f3c90e4601316df59ca1bb9709-800x.jpg"/>
          <p:cNvPicPr>
            <a:picLocks noGrp="1"/>
          </p:cNvPicPr>
          <p:nvPr>
            <p:ph idx="1"/>
          </p:nvPr>
        </p:nvPicPr>
        <p:blipFill>
          <a:blip r:embed="rId2" cstate="print"/>
          <a:srcRect/>
          <a:stretch>
            <a:fillRect/>
          </a:stretch>
        </p:blipFill>
        <p:spPr bwMode="auto">
          <a:xfrm>
            <a:off x="1259632" y="476672"/>
            <a:ext cx="6984775" cy="61926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www.gefestalarm.ru/data/uploads/news/reglament123-fz/123-fz.jpg"/>
          <p:cNvPicPr>
            <a:picLocks noGrp="1"/>
          </p:cNvPicPr>
          <p:nvPr>
            <p:ph idx="1"/>
          </p:nvPr>
        </p:nvPicPr>
        <p:blipFill>
          <a:blip r:embed="rId2" cstate="print"/>
          <a:srcRect/>
          <a:stretch>
            <a:fillRect/>
          </a:stretch>
        </p:blipFill>
        <p:spPr bwMode="auto">
          <a:xfrm>
            <a:off x="1043608" y="332656"/>
            <a:ext cx="7200800" cy="6525344"/>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786210"/>
          </a:xfrm>
        </p:spPr>
        <p:txBody>
          <a:bodyPr>
            <a:normAutofit/>
          </a:bodyPr>
          <a:lstStyle/>
          <a:p>
            <a:pPr>
              <a:spcAft>
                <a:spcPts val="0"/>
              </a:spcAft>
            </a:pPr>
            <a:r>
              <a:rPr lang="ru-RU" sz="1800" b="1" dirty="0" err="1" smtClean="0">
                <a:latin typeface="Times New Roman"/>
                <a:ea typeface="Calibri" panose="020F0502020204030204" pitchFamily="34" charset="0"/>
                <a:cs typeface="Times New Roman" panose="02020603050405020304" pitchFamily="18" charset="0"/>
              </a:rPr>
              <a:t>ПР</a:t>
            </a:r>
            <a:r>
              <a:rPr lang="ru-RU" sz="2400" b="1" dirty="0" err="1" smtClean="0">
                <a:latin typeface="Times New Roman"/>
                <a:ea typeface="Calibri" panose="020F0502020204030204" pitchFamily="34" charset="0"/>
                <a:cs typeface="Times New Roman" panose="02020603050405020304" pitchFamily="18" charset="0"/>
              </a:rPr>
              <a:t>иказ</a:t>
            </a:r>
            <a:r>
              <a:rPr lang="ru-RU" sz="2400" b="1" dirty="0" smtClean="0">
                <a:latin typeface="Arial"/>
                <a:ea typeface="Times New Roman"/>
              </a:rPr>
              <a:t> </a:t>
            </a:r>
            <a:r>
              <a:rPr lang="ru-RU" sz="2400" b="1" dirty="0">
                <a:latin typeface="Arial"/>
                <a:ea typeface="Times New Roman"/>
              </a:rPr>
              <a:t>от 18.11.21</a:t>
            </a:r>
            <a:r>
              <a:rPr lang="ru-RU" sz="2400" b="1" dirty="0" smtClean="0">
                <a:latin typeface="Arial"/>
                <a:ea typeface="Times New Roman"/>
              </a:rPr>
              <a:t>. №</a:t>
            </a:r>
            <a:r>
              <a:rPr lang="ru-RU" sz="2400" b="1" dirty="0">
                <a:latin typeface="Arial"/>
                <a:ea typeface="Times New Roman"/>
              </a:rPr>
              <a:t>806 </a:t>
            </a:r>
            <a:r>
              <a:rPr lang="ru-RU" sz="2400" b="1" dirty="0" smtClean="0">
                <a:latin typeface="Arial"/>
                <a:ea typeface="Times New Roman"/>
              </a:rPr>
              <a:t>«Об организации Порядка, видов</a:t>
            </a:r>
            <a:r>
              <a:rPr lang="ru-RU" sz="2400" b="1" dirty="0">
                <a:latin typeface="Arial"/>
                <a:ea typeface="Times New Roman"/>
              </a:rPr>
              <a:t>, сроков обучения лиц, …., проходящих обучение по дополнительной профессиональной программе в области пожарной безопасности»;</a:t>
            </a:r>
          </a:p>
        </p:txBody>
      </p:sp>
      <p:sp>
        <p:nvSpPr>
          <p:cNvPr id="3" name="Содержимое 2"/>
          <p:cNvSpPr>
            <a:spLocks noGrp="1"/>
          </p:cNvSpPr>
          <p:nvPr>
            <p:ph idx="1"/>
          </p:nvPr>
        </p:nvSpPr>
        <p:spPr>
          <a:xfrm>
            <a:off x="457200" y="2276872"/>
            <a:ext cx="8229600" cy="4392488"/>
          </a:xfrm>
        </p:spPr>
        <p:txBody>
          <a:bodyPr>
            <a:normAutofit fontScale="85000" lnSpcReduction="10000"/>
          </a:bodyPr>
          <a:lstStyle/>
          <a:p>
            <a:r>
              <a:rPr lang="ru-RU" dirty="0" smtClean="0"/>
              <a:t>За </a:t>
            </a:r>
            <a:r>
              <a:rPr lang="ru-RU" dirty="0" err="1" smtClean="0"/>
              <a:t>пожбезопасность</a:t>
            </a:r>
            <a:r>
              <a:rPr lang="ru-RU" dirty="0" smtClean="0"/>
              <a:t> на предприятии лично отвечает руководитель. Он обязательно проходит обучение по пожбезопасности с отрывом от производства в учебном центре с лицензией. Раньше это называлось «Пожарно-технический минимум», но с марта 2022 года такое понятие из закона убрали.</a:t>
            </a:r>
          </a:p>
          <a:p>
            <a:r>
              <a:rPr lang="ru-RU" dirty="0" smtClean="0"/>
              <a:t>Себе в помощь руководитель может (а если предприятие занимается огневыми работами — должен) назначить лиц, которые по характеру работы или должности будут отвечать за </a:t>
            </a:r>
            <a:r>
              <a:rPr lang="ru-RU" dirty="0" err="1" smtClean="0"/>
              <a:t>пожбезопасность</a:t>
            </a:r>
            <a:r>
              <a:rPr lang="ru-RU" dirty="0" smtClean="0"/>
              <a:t> </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t>Какие документы по пожбезопасности нужно подготовить к проверке</a:t>
            </a:r>
            <a:endParaRPr lang="ru-RU" sz="2400" dirty="0" smtClean="0"/>
          </a:p>
        </p:txBody>
      </p:sp>
      <p:sp>
        <p:nvSpPr>
          <p:cNvPr id="3" name="Содержимое 2"/>
          <p:cNvSpPr>
            <a:spLocks noGrp="1"/>
          </p:cNvSpPr>
          <p:nvPr>
            <p:ph idx="1"/>
          </p:nvPr>
        </p:nvSpPr>
        <p:spPr>
          <a:xfrm>
            <a:off x="395536" y="1268760"/>
            <a:ext cx="8424936" cy="5589240"/>
          </a:xfrm>
        </p:spPr>
        <p:txBody>
          <a:bodyPr>
            <a:normAutofit/>
          </a:bodyPr>
          <a:lstStyle/>
          <a:p>
            <a:r>
              <a:rPr lang="ru-RU" sz="2400" dirty="0" smtClean="0">
                <a:latin typeface="Times New Roman" panose="02020603050405020304" pitchFamily="18" charset="0"/>
                <a:cs typeface="Times New Roman" panose="02020603050405020304" pitchFamily="18" charset="0"/>
              </a:rPr>
              <a:t>Правила пожбезопасности— это в первую очередь формальности и документы. МЧС </a:t>
            </a:r>
            <a:r>
              <a:rPr lang="ru-RU" sz="2400" dirty="0" smtClean="0">
                <a:latin typeface="Times New Roman" panose="02020603050405020304" pitchFamily="18" charset="0"/>
                <a:cs typeface="Times New Roman" panose="02020603050405020304" pitchFamily="18" charset="0"/>
                <a:hlinkClick r:id="rId2"/>
              </a:rPr>
              <a:t>собрало полный список документов</a:t>
            </a:r>
            <a:r>
              <a:rPr lang="ru-RU" sz="2400" dirty="0" smtClean="0">
                <a:latin typeface="Times New Roman" panose="02020603050405020304" pitchFamily="18" charset="0"/>
                <a:cs typeface="Times New Roman" panose="02020603050405020304" pitchFamily="18" charset="0"/>
              </a:rPr>
              <a:t>, которые должны быть на предприятиях при проверке. </a:t>
            </a:r>
            <a:r>
              <a:rPr lang="ru-RU" sz="2400" dirty="0" smtClean="0">
                <a:solidFill>
                  <a:srgbClr val="FF0000"/>
                </a:solidFill>
                <a:latin typeface="Times New Roman" panose="02020603050405020304" pitchFamily="18" charset="0"/>
                <a:cs typeface="Times New Roman" panose="02020603050405020304" pitchFamily="18" charset="0"/>
              </a:rPr>
              <a:t>В списке 76 (!) документов </a:t>
            </a:r>
            <a:r>
              <a:rPr lang="ru-RU"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Приказ </a:t>
            </a:r>
            <a:r>
              <a:rPr lang="ru-RU" sz="2400" dirty="0">
                <a:latin typeface="Times New Roman" panose="02020603050405020304" pitchFamily="18" charset="0"/>
                <a:ea typeface="Calibri" panose="020F0502020204030204" pitchFamily="34" charset="0"/>
                <a:cs typeface="Times New Roman" panose="02020603050405020304" pitchFamily="18" charset="0"/>
              </a:rPr>
              <a:t>от 09.02.2022 № 78 «Об утверждении форм проверочных листов</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r>
              <a:rPr lang="ru-RU" sz="2400" dirty="0" smtClean="0">
                <a:latin typeface="Times New Roman" panose="02020603050405020304" pitchFamily="18" charset="0"/>
                <a:cs typeface="Times New Roman" panose="02020603050405020304" pitchFamily="18" charset="0"/>
              </a:rPr>
              <a:t>но не все из них нужны конкретно вам. А еще не все из них актуальны, так как законодательство в области пожарной безопасности постоянно меняется. Например, в марте отменили пожарно-технический минимум, и обучение сотрудников проходит по новым правилам.</a:t>
            </a:r>
          </a:p>
          <a:p>
            <a:r>
              <a:rPr lang="ru-RU" sz="2400" dirty="0" smtClean="0">
                <a:latin typeface="Times New Roman" panose="02020603050405020304" pitchFamily="18" charset="0"/>
                <a:cs typeface="Times New Roman" panose="02020603050405020304" pitchFamily="18" charset="0"/>
              </a:rPr>
              <a:t>Состав документов зависит от вида деятельности, категории пожарного риска и других тонкостей. Ниже документы, которые можно составить самим и надо подготовить почти всем.</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8767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6525344"/>
          </a:xfrm>
        </p:spPr>
        <p:txBody>
          <a:bodyPr>
            <a:normAutofit fontScale="55000" lnSpcReduction="20000"/>
          </a:bodyPr>
          <a:lstStyle/>
          <a:p>
            <a:pPr algn="ctr"/>
            <a:r>
              <a:rPr lang="ru-RU" b="1" dirty="0" smtClean="0">
                <a:solidFill>
                  <a:srgbClr val="2B2B2B"/>
                </a:solidFill>
                <a:latin typeface="Times New Roman" panose="02020603050405020304" pitchFamily="18" charset="0"/>
                <a:cs typeface="Times New Roman" panose="02020603050405020304" pitchFamily="18" charset="0"/>
              </a:rPr>
              <a:t>Документы по обучению пожарной безопасности:</a:t>
            </a:r>
          </a:p>
          <a:p>
            <a:r>
              <a:rPr lang="ru-RU" dirty="0" smtClean="0">
                <a:solidFill>
                  <a:srgbClr val="2B2B2B"/>
                </a:solidFill>
                <a:latin typeface="Times New Roman" panose="02020603050405020304" pitchFamily="18" charset="0"/>
                <a:cs typeface="Times New Roman" panose="02020603050405020304" pitchFamily="18" charset="0"/>
              </a:rPr>
              <a:t>Приказ о назначении ответственного за пожарную безопасность;</a:t>
            </a:r>
          </a:p>
          <a:p>
            <a:r>
              <a:rPr lang="ru-RU" dirty="0" smtClean="0">
                <a:solidFill>
                  <a:srgbClr val="2B2B2B"/>
                </a:solidFill>
                <a:latin typeface="Times New Roman" panose="02020603050405020304" pitchFamily="18" charset="0"/>
                <a:cs typeface="Times New Roman" panose="02020603050405020304" pitchFamily="18" charset="0"/>
              </a:rPr>
              <a:t>Приказ по обучению пожарной безопасности;</a:t>
            </a:r>
          </a:p>
          <a:p>
            <a:r>
              <a:rPr lang="ru-RU" dirty="0" smtClean="0">
                <a:solidFill>
                  <a:srgbClr val="2B2B2B"/>
                </a:solidFill>
                <a:latin typeface="Times New Roman" panose="02020603050405020304" pitchFamily="18" charset="0"/>
                <a:cs typeface="Times New Roman" panose="02020603050405020304" pitchFamily="18" charset="0"/>
              </a:rPr>
              <a:t>Приказы по пожарной безопасности;</a:t>
            </a:r>
          </a:p>
          <a:p>
            <a:r>
              <a:rPr lang="ru-RU" dirty="0" smtClean="0">
                <a:solidFill>
                  <a:srgbClr val="2B2B2B"/>
                </a:solidFill>
                <a:latin typeface="Times New Roman" panose="02020603050405020304" pitchFamily="18" charset="0"/>
                <a:cs typeface="Times New Roman" panose="02020603050405020304" pitchFamily="18" charset="0"/>
              </a:rPr>
              <a:t>Инструкции о пожарной безопасности.</a:t>
            </a:r>
          </a:p>
          <a:p>
            <a:pPr>
              <a:buNone/>
            </a:pPr>
            <a:r>
              <a:rPr lang="ru-RU" dirty="0" smtClean="0">
                <a:solidFill>
                  <a:srgbClr val="FF0000"/>
                </a:solidFill>
                <a:latin typeface="Times New Roman" panose="02020603050405020304" pitchFamily="18" charset="0"/>
                <a:cs typeface="Times New Roman" panose="02020603050405020304" pitchFamily="18" charset="0"/>
              </a:rPr>
              <a:t>     Сотрудники </a:t>
            </a:r>
            <a:r>
              <a:rPr lang="ru-RU" dirty="0">
                <a:solidFill>
                  <a:srgbClr val="FF0000"/>
                </a:solidFill>
                <a:latin typeface="Times New Roman" panose="02020603050405020304" pitchFamily="18" charset="0"/>
                <a:cs typeface="Times New Roman" panose="02020603050405020304" pitchFamily="18" charset="0"/>
              </a:rPr>
              <a:t>компании проходят обучение двух видов. </a:t>
            </a:r>
            <a:r>
              <a:rPr lang="ru-RU" dirty="0">
                <a:latin typeface="Times New Roman" panose="02020603050405020304" pitchFamily="18" charset="0"/>
                <a:cs typeface="Times New Roman" panose="02020603050405020304" pitchFamily="18" charset="0"/>
              </a:rPr>
              <a:t>Ответственные за обеспечение пожарной безопасности </a:t>
            </a:r>
            <a:r>
              <a:rPr lang="ru-RU" dirty="0" err="1" smtClean="0">
                <a:latin typeface="Times New Roman" panose="02020603050405020304" pitchFamily="18" charset="0"/>
                <a:cs typeface="Times New Roman" panose="02020603050405020304" pitchFamily="18" charset="0"/>
              </a:rPr>
              <a:t>обучаютсяна</a:t>
            </a:r>
            <a:r>
              <a:rPr lang="ru-RU" dirty="0" smtClean="0">
                <a:latin typeface="Times New Roman" panose="02020603050405020304" pitchFamily="18" charset="0"/>
                <a:cs typeface="Times New Roman" panose="02020603050405020304" pitchFamily="18" charset="0"/>
              </a:rPr>
              <a:t> основании </a:t>
            </a:r>
            <a:r>
              <a:rPr lang="ru-RU" sz="2400" b="1" dirty="0" smtClean="0">
                <a:latin typeface="Times New Roman" panose="02020603050405020304" pitchFamily="18" charset="0"/>
                <a:cs typeface="Times New Roman" panose="02020603050405020304" pitchFamily="18" charset="0"/>
              </a:rPr>
              <a:t>ПРИКАЗА</a:t>
            </a:r>
            <a:r>
              <a:rPr lang="ru-RU" b="1" dirty="0" smtClean="0">
                <a:latin typeface="Times New Roman" panose="02020603050405020304" pitchFamily="18" charset="0"/>
                <a:ea typeface="Times New Roman"/>
                <a:cs typeface="Times New Roman" panose="02020603050405020304" pitchFamily="18" charset="0"/>
              </a:rPr>
              <a:t> </a:t>
            </a:r>
            <a:r>
              <a:rPr lang="ru-RU" b="1" dirty="0">
                <a:latin typeface="Times New Roman" panose="02020603050405020304" pitchFamily="18" charset="0"/>
                <a:ea typeface="Times New Roman"/>
                <a:cs typeface="Times New Roman" panose="02020603050405020304" pitchFamily="18" charset="0"/>
              </a:rPr>
              <a:t>от 18.11.21.№806 «Об организации Порядка, видов, сроков обучения лиц, …., проходящих обучение по дополнительной профессиональной программе в области пожарной безопасности»;</a:t>
            </a:r>
          </a:p>
          <a:p>
            <a:pPr>
              <a:buNone/>
            </a:pPr>
            <a:r>
              <a:rPr lang="ru-RU" dirty="0" smtClean="0">
                <a:solidFill>
                  <a:srgbClr val="2B2B2B"/>
                </a:solidFill>
                <a:latin typeface="Times New Roman" panose="02020603050405020304" pitchFamily="18" charset="0"/>
                <a:cs typeface="Times New Roman" panose="02020603050405020304" pitchFamily="18" charset="0"/>
              </a:rPr>
              <a:t>Остальные </a:t>
            </a:r>
            <a:r>
              <a:rPr lang="ru-RU" dirty="0">
                <a:solidFill>
                  <a:srgbClr val="2B2B2B"/>
                </a:solidFill>
                <a:latin typeface="Times New Roman" panose="02020603050405020304" pitchFamily="18" charset="0"/>
                <a:cs typeface="Times New Roman" panose="02020603050405020304" pitchFamily="18" charset="0"/>
              </a:rPr>
              <a:t>сотрудники проходят обучение в виде инструктажей пяти видов</a:t>
            </a:r>
            <a:r>
              <a:rPr lang="ru-RU" dirty="0" smtClean="0">
                <a:solidFill>
                  <a:srgbClr val="2B2B2B"/>
                </a:solidFill>
                <a:latin typeface="Times New Roman" panose="02020603050405020304" pitchFamily="18" charset="0"/>
                <a:cs typeface="Times New Roman" panose="02020603050405020304" pitchFamily="18" charset="0"/>
              </a:rPr>
              <a:t>:</a:t>
            </a:r>
          </a:p>
          <a:p>
            <a:pPr>
              <a:buNone/>
            </a:pPr>
            <a:r>
              <a:rPr lang="ru-RU" dirty="0" smtClean="0">
                <a:solidFill>
                  <a:srgbClr val="2B2B2B"/>
                </a:solidFill>
                <a:latin typeface="Times New Roman" panose="02020603050405020304" pitchFamily="18" charset="0"/>
                <a:cs typeface="Times New Roman" panose="02020603050405020304" pitchFamily="18" charset="0"/>
              </a:rPr>
              <a:t>    1. </a:t>
            </a:r>
            <a:r>
              <a:rPr lang="ru-RU" dirty="0">
                <a:solidFill>
                  <a:srgbClr val="2B2B2B"/>
                </a:solidFill>
                <a:latin typeface="Times New Roman" panose="02020603050405020304" pitchFamily="18" charset="0"/>
                <a:cs typeface="Times New Roman" panose="02020603050405020304" pitchFamily="18" charset="0"/>
              </a:rPr>
              <a:t>Вводный – проводится со всеми новыми сотрудниками, прикомандированными лицами, стажерами, учениками, практикантами и т.д., </a:t>
            </a:r>
            <a:endParaRPr lang="ru-RU" dirty="0" smtClean="0">
              <a:solidFill>
                <a:srgbClr val="2B2B2B"/>
              </a:solidFill>
              <a:latin typeface="Times New Roman" panose="02020603050405020304" pitchFamily="18" charset="0"/>
              <a:cs typeface="Times New Roman" panose="02020603050405020304" pitchFamily="18" charset="0"/>
            </a:endParaRPr>
          </a:p>
          <a:p>
            <a:pPr>
              <a:buNone/>
            </a:pPr>
            <a:r>
              <a:rPr lang="ru-RU" dirty="0" smtClean="0">
                <a:solidFill>
                  <a:srgbClr val="2B2B2B"/>
                </a:solidFill>
                <a:latin typeface="Times New Roman" panose="02020603050405020304" pitchFamily="18" charset="0"/>
                <a:cs typeface="Times New Roman" panose="02020603050405020304" pitchFamily="18" charset="0"/>
              </a:rPr>
              <a:t>     2. Первичный </a:t>
            </a:r>
            <a:r>
              <a:rPr lang="ru-RU" dirty="0">
                <a:solidFill>
                  <a:srgbClr val="2B2B2B"/>
                </a:solidFill>
                <a:latin typeface="Times New Roman" panose="02020603050405020304" pitchFamily="18" charset="0"/>
                <a:cs typeface="Times New Roman" panose="02020603050405020304" pitchFamily="18" charset="0"/>
              </a:rPr>
              <a:t>– проводится с теми же лицами, но на уровне конкретного подразделения</a:t>
            </a:r>
            <a:r>
              <a:rPr lang="ru-RU" dirty="0" smtClean="0">
                <a:solidFill>
                  <a:srgbClr val="2B2B2B"/>
                </a:solidFill>
                <a:latin typeface="Times New Roman" panose="02020603050405020304" pitchFamily="18" charset="0"/>
                <a:cs typeface="Times New Roman" panose="02020603050405020304" pitchFamily="18" charset="0"/>
              </a:rPr>
              <a:t>,</a:t>
            </a:r>
          </a:p>
          <a:p>
            <a:pPr>
              <a:buNone/>
            </a:pPr>
            <a:r>
              <a:rPr lang="ru-RU" dirty="0" smtClean="0">
                <a:solidFill>
                  <a:srgbClr val="2B2B2B"/>
                </a:solidFill>
                <a:latin typeface="Times New Roman" panose="02020603050405020304" pitchFamily="18" charset="0"/>
                <a:cs typeface="Times New Roman" panose="02020603050405020304" pitchFamily="18" charset="0"/>
              </a:rPr>
              <a:t>    3. </a:t>
            </a:r>
            <a:r>
              <a:rPr lang="ru-RU" dirty="0">
                <a:solidFill>
                  <a:srgbClr val="2B2B2B"/>
                </a:solidFill>
                <a:latin typeface="Times New Roman" panose="02020603050405020304" pitchFamily="18" charset="0"/>
                <a:cs typeface="Times New Roman" panose="02020603050405020304" pitchFamily="18" charset="0"/>
              </a:rPr>
              <a:t>Повторный – </a:t>
            </a:r>
            <a:r>
              <a:rPr lang="ru-RU" dirty="0" smtClean="0">
                <a:solidFill>
                  <a:srgbClr val="2B2B2B"/>
                </a:solidFill>
                <a:latin typeface="Times New Roman" panose="02020603050405020304" pitchFamily="18" charset="0"/>
                <a:cs typeface="Times New Roman" panose="02020603050405020304" pitchFamily="18" charset="0"/>
              </a:rPr>
              <a:t>проводится </a:t>
            </a:r>
            <a:r>
              <a:rPr lang="ru-RU" dirty="0">
                <a:solidFill>
                  <a:srgbClr val="2B2B2B"/>
                </a:solidFill>
                <a:latin typeface="Times New Roman" panose="02020603050405020304" pitchFamily="18" charset="0"/>
                <a:cs typeface="Times New Roman" panose="02020603050405020304" pitchFamily="18" charset="0"/>
              </a:rPr>
              <a:t>ежегодно для освежения знаний работников</a:t>
            </a:r>
            <a:r>
              <a:rPr lang="ru-RU" dirty="0" smtClean="0">
                <a:solidFill>
                  <a:srgbClr val="2B2B2B"/>
                </a:solidFill>
                <a:latin typeface="Times New Roman" panose="02020603050405020304" pitchFamily="18" charset="0"/>
                <a:cs typeface="Times New Roman" panose="02020603050405020304" pitchFamily="18" charset="0"/>
              </a:rPr>
              <a:t>,</a:t>
            </a:r>
          </a:p>
          <a:p>
            <a:pPr>
              <a:buNone/>
            </a:pPr>
            <a:r>
              <a:rPr lang="ru-RU" dirty="0" smtClean="0">
                <a:solidFill>
                  <a:srgbClr val="2B2B2B"/>
                </a:solidFill>
                <a:latin typeface="Times New Roman" panose="02020603050405020304" pitchFamily="18" charset="0"/>
                <a:cs typeface="Times New Roman" panose="02020603050405020304" pitchFamily="18" charset="0"/>
              </a:rPr>
              <a:t>    4.  </a:t>
            </a:r>
            <a:r>
              <a:rPr lang="ru-RU" dirty="0">
                <a:solidFill>
                  <a:srgbClr val="2B2B2B"/>
                </a:solidFill>
                <a:latin typeface="Times New Roman" panose="02020603050405020304" pitchFamily="18" charset="0"/>
                <a:cs typeface="Times New Roman" panose="02020603050405020304" pitchFamily="18" charset="0"/>
              </a:rPr>
              <a:t>Внеплановый – проводится в случае ЧП на данном или аналогичном предприятии, при выявлении нарушения противопожарных правил и т.д</a:t>
            </a:r>
            <a:r>
              <a:rPr lang="ru-RU" dirty="0" smtClean="0">
                <a:solidFill>
                  <a:srgbClr val="2B2B2B"/>
                </a:solidFill>
                <a:latin typeface="Times New Roman" panose="02020603050405020304" pitchFamily="18" charset="0"/>
                <a:cs typeface="Times New Roman" panose="02020603050405020304" pitchFamily="18" charset="0"/>
              </a:rPr>
              <a:t>.,</a:t>
            </a:r>
          </a:p>
          <a:p>
            <a:pPr>
              <a:buNone/>
            </a:pPr>
            <a:r>
              <a:rPr lang="ru-RU" dirty="0" smtClean="0">
                <a:solidFill>
                  <a:srgbClr val="2B2B2B"/>
                </a:solidFill>
                <a:latin typeface="Times New Roman" panose="02020603050405020304" pitchFamily="18" charset="0"/>
                <a:cs typeface="Times New Roman" panose="02020603050405020304" pitchFamily="18" charset="0"/>
              </a:rPr>
              <a:t>    5. </a:t>
            </a:r>
            <a:r>
              <a:rPr lang="ru-RU" dirty="0">
                <a:solidFill>
                  <a:srgbClr val="2B2B2B"/>
                </a:solidFill>
                <a:latin typeface="Times New Roman" panose="02020603050405020304" pitchFamily="18" charset="0"/>
                <a:cs typeface="Times New Roman" panose="02020603050405020304" pitchFamily="18" charset="0"/>
              </a:rPr>
              <a:t>Целевой – проводится разово, например, для выполнения пожароопасных работ, проведения массового мероприятия и </a:t>
            </a:r>
            <a:r>
              <a:rPr lang="ru-RU" dirty="0" err="1" smtClean="0">
                <a:solidFill>
                  <a:srgbClr val="2B2B2B"/>
                </a:solidFill>
                <a:latin typeface="Times New Roman" panose="02020603050405020304" pitchFamily="18" charset="0"/>
                <a:cs typeface="Times New Roman" panose="02020603050405020304" pitchFamily="18" charset="0"/>
              </a:rPr>
              <a:t>т.д</a:t>
            </a:r>
            <a:r>
              <a:rPr lang="ru-RU" dirty="0" smtClean="0">
                <a:solidFill>
                  <a:srgbClr val="2B2B2B"/>
                </a:solidFill>
                <a:latin typeface="Times New Roman" panose="02020603050405020304" pitchFamily="18" charset="0"/>
                <a:cs typeface="Times New Roman" panose="02020603050405020304" pitchFamily="18" charset="0"/>
              </a:rPr>
              <a:t> </a:t>
            </a:r>
            <a:endParaRPr lang="ru-RU" dirty="0">
              <a:solidFill>
                <a:srgbClr val="2B2B2B"/>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919965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6597352"/>
          </a:xfrm>
        </p:spPr>
        <p:txBody>
          <a:bodyPr>
            <a:normAutofit fontScale="62500" lnSpcReduction="20000"/>
          </a:bodyPr>
          <a:lstStyle/>
          <a:p>
            <a:r>
              <a:rPr lang="ru-RU" b="1" dirty="0">
                <a:solidFill>
                  <a:srgbClr val="333333"/>
                </a:solidFill>
                <a:latin typeface="+mj-lt"/>
              </a:rPr>
              <a:t>Ведите следующие журналы:</a:t>
            </a:r>
          </a:p>
          <a:p>
            <a:pPr>
              <a:buNone/>
            </a:pPr>
            <a:r>
              <a:rPr lang="ru-RU" dirty="0" smtClean="0">
                <a:latin typeface="+mj-lt"/>
                <a:ea typeface="Calibri"/>
                <a:cs typeface="Times New Roman"/>
              </a:rPr>
              <a:t>1. журнал учета </a:t>
            </a:r>
            <a:r>
              <a:rPr lang="ru-RU" dirty="0" smtClean="0">
                <a:latin typeface="+mj-lt"/>
              </a:rPr>
              <a:t>вводных инструктажей;</a:t>
            </a:r>
            <a:endParaRPr lang="ru-RU" dirty="0">
              <a:latin typeface="+mj-lt"/>
            </a:endParaRPr>
          </a:p>
          <a:p>
            <a:pPr lvl="0">
              <a:lnSpc>
                <a:spcPct val="115000"/>
              </a:lnSpc>
              <a:buNone/>
            </a:pPr>
            <a:r>
              <a:rPr lang="ru-RU" dirty="0" smtClean="0">
                <a:latin typeface="+mj-lt"/>
                <a:ea typeface="Calibri"/>
                <a:cs typeface="Times New Roman"/>
              </a:rPr>
              <a:t> 2. журнал учета инструктажей по пожарной безопасности;</a:t>
            </a:r>
          </a:p>
          <a:p>
            <a:pPr lvl="0">
              <a:lnSpc>
                <a:spcPct val="115000"/>
              </a:lnSpc>
              <a:buNone/>
            </a:pPr>
            <a:r>
              <a:rPr lang="ru-RU" dirty="0" smtClean="0">
                <a:latin typeface="+mj-lt"/>
                <a:ea typeface="Calibri"/>
                <a:cs typeface="Times New Roman"/>
              </a:rPr>
              <a:t> 3. журнал учета первичных средств пожаротушения (огнетушителей);</a:t>
            </a:r>
          </a:p>
          <a:p>
            <a:pPr lvl="0">
              <a:buNone/>
            </a:pPr>
            <a:r>
              <a:rPr lang="ru-RU" dirty="0" smtClean="0">
                <a:latin typeface="+mj-lt"/>
                <a:ea typeface="Calibri"/>
                <a:cs typeface="Times New Roman"/>
              </a:rPr>
              <a:t> 4. журнал проверки состояния помещений перед их закрытием;</a:t>
            </a:r>
          </a:p>
          <a:p>
            <a:pPr>
              <a:buNone/>
            </a:pPr>
            <a:r>
              <a:rPr lang="ru-RU" dirty="0" smtClean="0">
                <a:solidFill>
                  <a:srgbClr val="2B2B2B"/>
                </a:solidFill>
                <a:latin typeface="+mj-lt"/>
              </a:rPr>
              <a:t> 5.  журнал по эксплуатации систем </a:t>
            </a:r>
            <a:r>
              <a:rPr lang="ru-RU" dirty="0" smtClean="0"/>
              <a:t>противопожарной защиты.</a:t>
            </a:r>
            <a:r>
              <a:rPr lang="ru-RU" dirty="0" smtClean="0">
                <a:solidFill>
                  <a:srgbClr val="FF0000"/>
                </a:solidFill>
                <a:latin typeface="+mj-lt"/>
              </a:rPr>
              <a:t> </a:t>
            </a:r>
          </a:p>
          <a:p>
            <a:pPr>
              <a:buNone/>
            </a:pPr>
            <a:r>
              <a:rPr lang="ru-RU" b="1" dirty="0" smtClean="0">
                <a:solidFill>
                  <a:srgbClr val="2B2B2B"/>
                </a:solidFill>
                <a:latin typeface="+mj-lt"/>
              </a:rPr>
              <a:t>Помимо </a:t>
            </a:r>
            <a:r>
              <a:rPr lang="ru-RU" b="1" dirty="0">
                <a:solidFill>
                  <a:srgbClr val="2B2B2B"/>
                </a:solidFill>
                <a:latin typeface="+mj-lt"/>
              </a:rPr>
              <a:t>перечисленных документов в организации должны быть: </a:t>
            </a:r>
            <a:endParaRPr lang="ru-RU" b="1" dirty="0" smtClean="0">
              <a:solidFill>
                <a:srgbClr val="2B2B2B"/>
              </a:solidFill>
              <a:latin typeface="+mj-lt"/>
            </a:endParaRPr>
          </a:p>
          <a:p>
            <a:pPr lvl="0">
              <a:lnSpc>
                <a:spcPct val="115000"/>
              </a:lnSpc>
              <a:buNone/>
            </a:pPr>
            <a:r>
              <a:rPr lang="ru-RU" dirty="0" smtClean="0">
                <a:solidFill>
                  <a:srgbClr val="2B2B2B"/>
                </a:solidFill>
                <a:latin typeface="+mj-lt"/>
              </a:rPr>
              <a:t>      </a:t>
            </a:r>
            <a:r>
              <a:rPr lang="ru-RU" dirty="0" smtClean="0">
                <a:ea typeface="Calibri"/>
                <a:cs typeface="Times New Roman"/>
              </a:rPr>
              <a:t>Программа проведения вводных инструктажей по пожарной безопасности,</a:t>
            </a:r>
          </a:p>
          <a:p>
            <a:pPr lvl="0">
              <a:lnSpc>
                <a:spcPct val="115000"/>
              </a:lnSpc>
              <a:buNone/>
            </a:pPr>
            <a:r>
              <a:rPr lang="ru-RU" dirty="0" smtClean="0">
                <a:ea typeface="Calibri"/>
                <a:cs typeface="Times New Roman"/>
              </a:rPr>
              <a:t>      Программа проведения первичных инструктажей по пожарной безопасности,</a:t>
            </a:r>
          </a:p>
          <a:p>
            <a:pPr>
              <a:buNone/>
            </a:pPr>
            <a:r>
              <a:rPr lang="ru-RU" dirty="0" smtClean="0">
                <a:solidFill>
                  <a:srgbClr val="2B2B2B"/>
                </a:solidFill>
                <a:latin typeface="+mj-lt"/>
              </a:rPr>
              <a:t>      Эвакуационные </a:t>
            </a:r>
            <a:r>
              <a:rPr lang="ru-RU" dirty="0">
                <a:solidFill>
                  <a:srgbClr val="2B2B2B"/>
                </a:solidFill>
                <a:latin typeface="+mj-lt"/>
              </a:rPr>
              <a:t>планы, </a:t>
            </a:r>
            <a:r>
              <a:rPr lang="ru-RU" dirty="0" smtClean="0">
                <a:solidFill>
                  <a:srgbClr val="2B2B2B"/>
                </a:solidFill>
                <a:latin typeface="+mj-lt"/>
              </a:rPr>
              <a:t>(</a:t>
            </a:r>
            <a:r>
              <a:rPr lang="ru-RU" dirty="0" smtClean="0">
                <a:solidFill>
                  <a:srgbClr val="2B2B2B"/>
                </a:solidFill>
              </a:rPr>
              <a:t>указатели эвакуационных выходов, указатели мест размещения огнетушителей, </a:t>
            </a:r>
            <a:r>
              <a:rPr lang="ru-RU" dirty="0" smtClean="0">
                <a:solidFill>
                  <a:srgbClr val="2B2B2B"/>
                </a:solidFill>
                <a:latin typeface="+mj-lt"/>
              </a:rPr>
              <a:t>)</a:t>
            </a:r>
          </a:p>
          <a:p>
            <a:pPr>
              <a:buNone/>
            </a:pPr>
            <a:r>
              <a:rPr lang="ru-RU" dirty="0" smtClean="0">
                <a:solidFill>
                  <a:srgbClr val="2B2B2B"/>
                </a:solidFill>
                <a:latin typeface="+mj-lt"/>
              </a:rPr>
              <a:t>      Наряды </a:t>
            </a:r>
            <a:r>
              <a:rPr lang="ru-RU" dirty="0">
                <a:solidFill>
                  <a:srgbClr val="2B2B2B"/>
                </a:solidFill>
                <a:latin typeface="+mj-lt"/>
              </a:rPr>
              <a:t>на выполнение работ с высокой пожарной опасностью, </a:t>
            </a:r>
            <a:endParaRPr lang="ru-RU" dirty="0" smtClean="0">
              <a:solidFill>
                <a:srgbClr val="2B2B2B"/>
              </a:solidFill>
              <a:latin typeface="+mj-lt"/>
            </a:endParaRPr>
          </a:p>
          <a:p>
            <a:pPr>
              <a:buNone/>
            </a:pPr>
            <a:r>
              <a:rPr lang="ru-RU" dirty="0" smtClean="0">
                <a:solidFill>
                  <a:srgbClr val="2B2B2B"/>
                </a:solidFill>
                <a:latin typeface="+mj-lt"/>
              </a:rPr>
              <a:t>      Паспорта </a:t>
            </a:r>
            <a:r>
              <a:rPr lang="ru-RU" dirty="0">
                <a:solidFill>
                  <a:srgbClr val="2B2B2B"/>
                </a:solidFill>
                <a:latin typeface="+mj-lt"/>
              </a:rPr>
              <a:t>огнетушителей</a:t>
            </a:r>
            <a:r>
              <a:rPr lang="ru-RU" dirty="0" smtClean="0">
                <a:solidFill>
                  <a:srgbClr val="2B2B2B"/>
                </a:solidFill>
                <a:latin typeface="+mj-lt"/>
              </a:rPr>
              <a:t>,</a:t>
            </a:r>
          </a:p>
          <a:p>
            <a:pPr>
              <a:buNone/>
            </a:pPr>
            <a:r>
              <a:rPr lang="ru-RU" dirty="0" smtClean="0">
                <a:solidFill>
                  <a:srgbClr val="2B2B2B"/>
                </a:solidFill>
                <a:latin typeface="+mj-lt"/>
              </a:rPr>
              <a:t>      </a:t>
            </a:r>
            <a:r>
              <a:rPr lang="ru-RU" dirty="0">
                <a:solidFill>
                  <a:srgbClr val="2B2B2B"/>
                </a:solidFill>
                <a:latin typeface="+mj-lt"/>
              </a:rPr>
              <a:t>Графики проверок электроприборов, </a:t>
            </a:r>
            <a:endParaRPr lang="ru-RU" dirty="0" smtClean="0">
              <a:solidFill>
                <a:srgbClr val="2B2B2B"/>
              </a:solidFill>
              <a:latin typeface="+mj-lt"/>
            </a:endParaRPr>
          </a:p>
          <a:p>
            <a:pPr>
              <a:buNone/>
            </a:pPr>
            <a:r>
              <a:rPr lang="ru-RU" dirty="0" smtClean="0">
                <a:solidFill>
                  <a:srgbClr val="2B2B2B"/>
                </a:solidFill>
                <a:latin typeface="+mj-lt"/>
              </a:rPr>
              <a:t>      Акты </a:t>
            </a:r>
            <a:r>
              <a:rPr lang="ru-RU" dirty="0">
                <a:solidFill>
                  <a:srgbClr val="2B2B2B"/>
                </a:solidFill>
                <a:latin typeface="+mj-lt"/>
              </a:rPr>
              <a:t>проверок электроприборов, </a:t>
            </a:r>
            <a:endParaRPr lang="ru-RU" dirty="0" smtClean="0">
              <a:solidFill>
                <a:srgbClr val="2B2B2B"/>
              </a:solidFill>
              <a:latin typeface="+mj-lt"/>
            </a:endParaRPr>
          </a:p>
          <a:p>
            <a:pPr>
              <a:buNone/>
            </a:pPr>
            <a:r>
              <a:rPr lang="ru-RU" dirty="0" smtClean="0">
                <a:solidFill>
                  <a:srgbClr val="2B2B2B"/>
                </a:solidFill>
                <a:latin typeface="+mj-lt"/>
              </a:rPr>
              <a:t>      Сертификаты </a:t>
            </a:r>
            <a:r>
              <a:rPr lang="ru-RU" dirty="0">
                <a:solidFill>
                  <a:srgbClr val="2B2B2B"/>
                </a:solidFill>
                <a:latin typeface="+mj-lt"/>
              </a:rPr>
              <a:t>на производственные </a:t>
            </a:r>
            <a:r>
              <a:rPr lang="ru-RU" dirty="0" smtClean="0">
                <a:solidFill>
                  <a:srgbClr val="2B2B2B"/>
                </a:solidFill>
                <a:latin typeface="+mj-lt"/>
              </a:rPr>
              <a:t>материалы</a:t>
            </a:r>
          </a:p>
          <a:p>
            <a:pPr>
              <a:buNone/>
            </a:pPr>
            <a:r>
              <a:rPr lang="ru-RU" dirty="0" smtClean="0">
                <a:solidFill>
                  <a:srgbClr val="2B2B2B"/>
                </a:solidFill>
                <a:latin typeface="+mj-lt"/>
              </a:rPr>
              <a:t>      Регламенты </a:t>
            </a:r>
            <a:r>
              <a:rPr lang="ru-RU" dirty="0">
                <a:solidFill>
                  <a:srgbClr val="2B2B2B"/>
                </a:solidFill>
                <a:latin typeface="+mj-lt"/>
              </a:rPr>
              <a:t>обслуживания и профилактических проверок систем тушения и огнетушителей</a:t>
            </a:r>
            <a:r>
              <a:rPr lang="ru-RU" dirty="0" smtClean="0">
                <a:solidFill>
                  <a:srgbClr val="2B2B2B"/>
                </a:solidFill>
                <a:latin typeface="+mj-lt"/>
              </a:rPr>
              <a:t>.  </a:t>
            </a:r>
            <a:endParaRPr lang="ru-RU" dirty="0">
              <a:solidFill>
                <a:srgbClr val="2B2B2B"/>
              </a:solidFill>
              <a:latin typeface="+mj-lt"/>
            </a:endParaRPr>
          </a:p>
          <a:p>
            <a:pPr lvl="0">
              <a:lnSpc>
                <a:spcPct val="115000"/>
              </a:lnSpc>
              <a:buNone/>
            </a:pPr>
            <a:r>
              <a:rPr lang="ru-RU" dirty="0" smtClean="0">
                <a:solidFill>
                  <a:srgbClr val="FF0000"/>
                </a:solidFill>
                <a:latin typeface="+mj-lt"/>
                <a:ea typeface="Calibri"/>
                <a:cs typeface="Times New Roman"/>
              </a:rPr>
              <a:t>      </a:t>
            </a:r>
            <a:endParaRPr lang="ru-RU" dirty="0">
              <a:solidFill>
                <a:srgbClr val="333333"/>
              </a:solidFill>
              <a:latin typeface="YS Text"/>
            </a:endParaRPr>
          </a:p>
          <a:p>
            <a:endParaRPr lang="ru-RU" dirty="0"/>
          </a:p>
        </p:txBody>
      </p:sp>
    </p:spTree>
    <p:extLst>
      <p:ext uri="{BB962C8B-B14F-4D97-AF65-F5344CB8AC3E}">
        <p14:creationId xmlns:p14="http://schemas.microsoft.com/office/powerpoint/2010/main" val="3107653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404664"/>
            <a:ext cx="8219256" cy="5721499"/>
          </a:xfrm>
        </p:spPr>
        <p:txBody>
          <a:bodyPr>
            <a:normAutofit fontScale="85000" lnSpcReduction="20000"/>
          </a:bodyPr>
          <a:lstStyle/>
          <a:p>
            <a:r>
              <a:rPr lang="ru-RU" dirty="0" smtClean="0"/>
              <a:t>Периодичность проверок зависит от категории риска объекта. Предприятия из категории умеренного риска проверяют раз в шесть лет, высокого риска — каждые два года, а низкого риска вообще планово не проверяют (</a:t>
            </a:r>
            <a:r>
              <a:rPr lang="ru-RU" dirty="0" smtClean="0">
                <a:hlinkClick r:id="rId2"/>
              </a:rPr>
              <a:t>п. 41 Положения о федеральном </a:t>
            </a:r>
            <a:r>
              <a:rPr lang="ru-RU" dirty="0" err="1" smtClean="0">
                <a:hlinkClick r:id="rId2"/>
              </a:rPr>
              <a:t>госпожнадзоре</a:t>
            </a:r>
            <a:r>
              <a:rPr lang="ru-RU" dirty="0" smtClean="0"/>
              <a:t>, далее — Положение). На основании этой периодичности </a:t>
            </a:r>
            <a:r>
              <a:rPr lang="ru-RU" dirty="0" err="1" smtClean="0"/>
              <a:t>пожнадзор</a:t>
            </a:r>
            <a:r>
              <a:rPr lang="ru-RU" dirty="0" smtClean="0"/>
              <a:t> составляет график плановых проверок. О плановых проверках известно заранее. График их проведения  утверждают за год и размещают в интернете — обычно на сайте регионального МЧС. Через поиск по файлу можно найти свою компанию — по названию, ОГРН или ИНН. Можно и не искать — инспекция пришлёт уведомление за три дня до плановой проверки (</a:t>
            </a:r>
            <a:r>
              <a:rPr lang="ru-RU" dirty="0" smtClean="0">
                <a:hlinkClick r:id="rId3"/>
              </a:rPr>
              <a:t>п. 12 ст. 9 закона № 294-ФЗ</a:t>
            </a:r>
            <a:r>
              <a:rPr lang="ru-RU" dirty="0" smtClean="0"/>
              <a:t>). Но времени на подготовку не будет совсем.</a:t>
            </a:r>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cf.ppt-online.org/files/slide/n/ntQoiv8ChdGBF7HXcx2gmKlNaL6SYbs4MfDAke/slide-20.jpg"/>
          <p:cNvPicPr>
            <a:picLocks noGrp="1"/>
          </p:cNvPicPr>
          <p:nvPr>
            <p:ph idx="1"/>
          </p:nvPr>
        </p:nvPicPr>
        <p:blipFill>
          <a:blip r:embed="rId2" cstate="print"/>
          <a:srcRect/>
          <a:stretch>
            <a:fillRect/>
          </a:stretch>
        </p:blipFill>
        <p:spPr bwMode="auto">
          <a:xfrm>
            <a:off x="0" y="0"/>
            <a:ext cx="6034617" cy="4525963"/>
          </a:xfrm>
          <a:prstGeom prst="rect">
            <a:avLst/>
          </a:prstGeom>
          <a:noFill/>
          <a:ln w="9525">
            <a:noFill/>
            <a:miter lim="800000"/>
            <a:headEnd/>
            <a:tailEnd/>
          </a:ln>
        </p:spPr>
      </p:pic>
      <p:pic>
        <p:nvPicPr>
          <p:cNvPr id="5" name="Рисунок 4" descr="https://mypresentation.ru/documents_6/368d3f58cf0e17eb5698dd5993f07212/img27.jpg"/>
          <p:cNvPicPr/>
          <p:nvPr/>
        </p:nvPicPr>
        <p:blipFill>
          <a:blip r:embed="rId3" cstate="print"/>
          <a:srcRect/>
          <a:stretch>
            <a:fillRect/>
          </a:stretch>
        </p:blipFill>
        <p:spPr bwMode="auto">
          <a:xfrm>
            <a:off x="4644008" y="3717032"/>
            <a:ext cx="4499992" cy="3140968"/>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takir.ru/wp-content/uploads/2018/06/shtrafy-2-768x576.png"/>
          <p:cNvPicPr>
            <a:picLocks noGrp="1"/>
          </p:cNvPicPr>
          <p:nvPr>
            <p:ph idx="1"/>
          </p:nvPr>
        </p:nvPicPr>
        <p:blipFill>
          <a:blip r:embed="rId2" cstate="print"/>
          <a:srcRect/>
          <a:stretch>
            <a:fillRect/>
          </a:stretch>
        </p:blipFill>
        <p:spPr bwMode="auto">
          <a:xfrm>
            <a:off x="899592" y="476672"/>
            <a:ext cx="7056784" cy="63813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air-43.ru/assets/mgr/images/z05-220-v/p2440700novyj-razmer.jpg"/>
          <p:cNvPicPr>
            <a:picLocks noGrp="1"/>
          </p:cNvPicPr>
          <p:nvPr>
            <p:ph idx="1"/>
          </p:nvPr>
        </p:nvPicPr>
        <p:blipFill>
          <a:blip r:embed="rId2" cstate="print"/>
          <a:srcRect/>
          <a:stretch>
            <a:fillRect/>
          </a:stretch>
        </p:blipFill>
        <p:spPr bwMode="auto">
          <a:xfrm>
            <a:off x="1043608" y="1268760"/>
            <a:ext cx="6850856" cy="532859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www.snta.ru/upload/iblock/772/7725486ccba6ae9b42627af602ddaa8a.jpg"/>
          <p:cNvPicPr>
            <a:picLocks noGrp="1"/>
          </p:cNvPicPr>
          <p:nvPr>
            <p:ph idx="1"/>
          </p:nvPr>
        </p:nvPicPr>
        <p:blipFill>
          <a:blip r:embed="rId2" cstate="print"/>
          <a:srcRect/>
          <a:stretch>
            <a:fillRect/>
          </a:stretch>
        </p:blipFill>
        <p:spPr bwMode="auto">
          <a:xfrm>
            <a:off x="1043608" y="692696"/>
            <a:ext cx="6576281" cy="543346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476672"/>
            <a:ext cx="8064896" cy="5976664"/>
          </a:xfrm>
        </p:spPr>
        <p:txBody>
          <a:bodyPr>
            <a:normAutofit fontScale="85000" lnSpcReduction="20000"/>
          </a:bodyPr>
          <a:lstStyle/>
          <a:p>
            <a:r>
              <a:rPr lang="ru-RU" b="1" dirty="0" smtClean="0"/>
              <a:t>В чём суть документа?</a:t>
            </a:r>
            <a:endParaRPr lang="ru-RU" dirty="0" smtClean="0"/>
          </a:p>
          <a:p>
            <a:r>
              <a:rPr lang="ru-RU" dirty="0" smtClean="0"/>
              <a:t>Новые Правила устанавливают требования пожарной безопасности, определяющие порядок поведения людей, порядок организации производства и (или) содержания территорий, зданий, сооружений, помещений организаций и других объектов защиты в целях обеспечения пожарной безопасности.</a:t>
            </a:r>
          </a:p>
          <a:p>
            <a:r>
              <a:rPr lang="ru-RU" b="1" dirty="0" smtClean="0"/>
              <a:t>Почему обновлены Правила противопожарного режима?</a:t>
            </a:r>
            <a:endParaRPr lang="ru-RU" dirty="0" smtClean="0"/>
          </a:p>
          <a:p>
            <a:r>
              <a:rPr lang="ru-RU" dirty="0" smtClean="0"/>
              <a:t>Основанием для разработки документа стала «дорожная карта» по реализации механизма «регуляторной гильотины». Поэтому в новой редакции Правил отсутствуют устаревшие, дублирующие и избыточные требования пожарной безопасности. Однако не обошлось и без нововведений.</a:t>
            </a:r>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dirty="0" smtClean="0"/>
              <a:t>Новые изменения в</a:t>
            </a:r>
            <a:r>
              <a:rPr lang="ru-RU" sz="2400" b="1" dirty="0" smtClean="0"/>
              <a:t> </a:t>
            </a:r>
            <a:r>
              <a:rPr lang="ru-RU" sz="2400" dirty="0" smtClean="0"/>
              <a:t>Постановлении Правительства РФ от 16 сентября 2020 г. № 1479 "Об утверждении Правил противопожарного режима в Российской Федерации </a:t>
            </a:r>
            <a:endParaRPr lang="ru-RU" sz="2400" dirty="0"/>
          </a:p>
        </p:txBody>
      </p:sp>
      <p:sp>
        <p:nvSpPr>
          <p:cNvPr id="3" name="Содержимое 2"/>
          <p:cNvSpPr>
            <a:spLocks noGrp="1"/>
          </p:cNvSpPr>
          <p:nvPr>
            <p:ph idx="1"/>
          </p:nvPr>
        </p:nvSpPr>
        <p:spPr/>
        <p:txBody>
          <a:bodyPr>
            <a:normAutofit fontScale="70000" lnSpcReduction="20000"/>
          </a:bodyPr>
          <a:lstStyle/>
          <a:p>
            <a:pPr marL="514350" indent="-514350">
              <a:buAutoNum type="arabicPeriod"/>
            </a:pPr>
            <a:r>
              <a:rPr lang="ru-RU" dirty="0" smtClean="0">
                <a:solidFill>
                  <a:srgbClr val="2B2B2B"/>
                </a:solidFill>
              </a:rPr>
              <a:t>Журнал по эксплуатации систем </a:t>
            </a:r>
            <a:r>
              <a:rPr lang="ru-RU" dirty="0" smtClean="0"/>
              <a:t>противопожарной защиты.</a:t>
            </a:r>
          </a:p>
          <a:p>
            <a:pPr marL="514350" indent="-514350">
              <a:buFont typeface="Arial" pitchFamily="34" charset="0"/>
              <a:buAutoNum type="arabicPeriod"/>
            </a:pPr>
            <a:r>
              <a:rPr lang="ru-RU" dirty="0" smtClean="0"/>
              <a:t>Не допускается перекрывать проезды для пожарной техники изделиями и предметами, посадкой крупногабаритных деревьев, исключающими или ограничивающими проезд пожарной техники, доступ пожарных в этажи зданий, сооружений либо снижающими размеры проездов, подъездов, установленные требованиями пожарной безопасности.</a:t>
            </a:r>
          </a:p>
          <a:p>
            <a:pPr marL="514350" indent="-514350">
              <a:buFont typeface="Arial" pitchFamily="34" charset="0"/>
              <a:buAutoNum type="arabicPeriod"/>
            </a:pPr>
            <a:r>
              <a:rPr lang="ru-RU" dirty="0" smtClean="0"/>
              <a:t>Введены светоотражающие знаки пожарный гидрант  и  пожарный  кран </a:t>
            </a:r>
          </a:p>
          <a:p>
            <a:pPr marL="514350" indent="-514350">
              <a:buAutoNum type="arabicPeriod"/>
            </a:pPr>
            <a:r>
              <a:rPr lang="ru-RU" dirty="0" smtClean="0"/>
              <a:t>Требования к инструкции о мерах пожарной безопасности</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знак на пожарный гидрант</a:t>
            </a:r>
            <a:endParaRPr lang="ru-RU" dirty="0"/>
          </a:p>
        </p:txBody>
      </p:sp>
      <p:pic>
        <p:nvPicPr>
          <p:cNvPr id="4" name="Содержимое 3" descr="https://tula.belydom.ru/upload/iblock/247/247aab1f561a0f6dc750da1a86802a74.png"/>
          <p:cNvPicPr>
            <a:picLocks noGrp="1"/>
          </p:cNvPicPr>
          <p:nvPr>
            <p:ph idx="1"/>
          </p:nvPr>
        </p:nvPicPr>
        <p:blipFill>
          <a:blip r:embed="rId2" cstate="print"/>
          <a:srcRect/>
          <a:stretch>
            <a:fillRect/>
          </a:stretch>
        </p:blipFill>
        <p:spPr bwMode="auto">
          <a:xfrm>
            <a:off x="2309018" y="1600200"/>
            <a:ext cx="4525963" cy="4525963"/>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476672"/>
            <a:ext cx="8219256" cy="6048672"/>
          </a:xfrm>
        </p:spPr>
        <p:txBody>
          <a:bodyPr>
            <a:normAutofit fontScale="77500" lnSpcReduction="20000"/>
          </a:bodyPr>
          <a:lstStyle/>
          <a:p>
            <a:r>
              <a:rPr lang="ru-RU" b="1" dirty="0" smtClean="0"/>
              <a:t>Как придётся скорректировать «пожарные» инструкции?</a:t>
            </a:r>
            <a:endParaRPr lang="ru-RU" dirty="0" smtClean="0"/>
          </a:p>
          <a:p>
            <a:r>
              <a:rPr lang="ru-RU" dirty="0" smtClean="0"/>
              <a:t>В инструкции о мерах пожарной безопасности дополнительно потребуется включить следующую информацию:</a:t>
            </a:r>
          </a:p>
          <a:p>
            <a:pPr lvl="0"/>
            <a:r>
              <a:rPr lang="ru-RU" dirty="0" smtClean="0"/>
              <a:t>порядок содержания путей доступа подразделений пожарной охраны на объекты защиты (на этажи, кровлю и т.д.);</a:t>
            </a:r>
          </a:p>
          <a:p>
            <a:pPr lvl="0"/>
            <a:r>
              <a:rPr lang="ru-RU" dirty="0" smtClean="0"/>
              <a:t>обязанности и действия работников при открытии и блокировании в открытом состоянии устройств, препятствующих свободной эвакуации людей (турникеты, вращающиеся двери и т.п.);</a:t>
            </a:r>
          </a:p>
          <a:p>
            <a:pPr lvl="0"/>
            <a:r>
              <a:rPr lang="ru-RU" dirty="0" smtClean="0"/>
              <a:t>сведения о лицах, отвечающих за отключение устройств с применением открытого пламени, а также теплогенерирующих агрегатов, аппаратов и устройств с применением горючих теплоносителей и (или) с температурой на внешней поверхности, способной превысить 90 градусов.</a:t>
            </a:r>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11560" y="620688"/>
            <a:ext cx="8075240" cy="5505475"/>
          </a:xfrm>
        </p:spPr>
        <p:txBody>
          <a:bodyPr>
            <a:normAutofit/>
          </a:bodyPr>
          <a:lstStyle/>
          <a:p>
            <a:r>
              <a:rPr lang="ru-RU" b="1" dirty="0" smtClean="0"/>
              <a:t>Прибавят ли новые Правила бумажной работы?</a:t>
            </a:r>
            <a:endParaRPr lang="ru-RU" dirty="0" smtClean="0"/>
          </a:p>
          <a:p>
            <a:r>
              <a:rPr lang="ru-RU" dirty="0" smtClean="0"/>
              <a:t>Да, прибавят.</a:t>
            </a:r>
          </a:p>
          <a:p>
            <a:r>
              <a:rPr lang="ru-RU" dirty="0" smtClean="0"/>
              <a:t>Новые Правила предусматривают ведение журнала эксплуатации систем противопожарной защиты. Большинство проверочных мероприятий, которые сейчас требуют составления акта или протокола, придётся дополнительно фиксировать в этом журнале.</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548680"/>
            <a:ext cx="8208912" cy="5976664"/>
          </a:xfrm>
        </p:spPr>
        <p:txBody>
          <a:bodyPr>
            <a:normAutofit fontScale="92500" lnSpcReduction="20000"/>
          </a:bodyPr>
          <a:lstStyle/>
          <a:p>
            <a:r>
              <a:rPr lang="ru-RU" b="1" dirty="0" smtClean="0"/>
              <a:t>Какими разделами дополнены Правила?</a:t>
            </a:r>
            <a:endParaRPr lang="ru-RU" dirty="0" smtClean="0"/>
          </a:p>
          <a:p>
            <a:r>
              <a:rPr lang="ru-RU" dirty="0" smtClean="0"/>
              <a:t>Новые Правила дополнены следующими разделами:</a:t>
            </a:r>
          </a:p>
          <a:p>
            <a:pPr lvl="0"/>
            <a:r>
              <a:rPr lang="ru-RU" dirty="0" smtClean="0"/>
              <a:t>применение и реализация пиротехнических изделий бытового назначения;</a:t>
            </a:r>
          </a:p>
          <a:p>
            <a:pPr lvl="0"/>
            <a:r>
              <a:rPr lang="ru-RU" dirty="0" smtClean="0"/>
              <a:t>применение специальных сценических эффектов, пиротехнических изделий и огневых эффектов при проведении концертных и спортивных мероприятий с массовым пребыванием людей в зданиях и сооружениях;</a:t>
            </a:r>
          </a:p>
          <a:p>
            <a:pPr lvl="0"/>
            <a:r>
              <a:rPr lang="ru-RU" dirty="0" smtClean="0"/>
              <a:t>порядок использования открытого огня и разведения костров на землях сельскохозяйственного назначения, землях запаса и землях населённых пунктов.</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620688"/>
            <a:ext cx="8136904" cy="5616624"/>
          </a:xfrm>
        </p:spPr>
        <p:txBody>
          <a:bodyPr>
            <a:normAutofit fontScale="85000" lnSpcReduction="10000"/>
          </a:bodyPr>
          <a:lstStyle/>
          <a:p>
            <a:r>
              <a:rPr lang="ru-RU" b="1" dirty="0" smtClean="0"/>
              <a:t>Как изменятся требования к огнетушителям?</a:t>
            </a:r>
            <a:endParaRPr lang="ru-RU" dirty="0" smtClean="0"/>
          </a:p>
          <a:p>
            <a:r>
              <a:rPr lang="ru-RU" dirty="0" smtClean="0"/>
              <a:t>Поменяются нормы обеспечения огнетушителями.</a:t>
            </a:r>
          </a:p>
          <a:p>
            <a:r>
              <a:rPr lang="ru-RU" dirty="0" smtClean="0"/>
              <a:t>Так, помещения категорий А, Б, В1 — В4, в которых может возникнуть пожар класса Е, потребуется обеспечить устройствами с рангом тушения (55В, С, Е). Все огнетушители должны быть безопасны для людей и имуществ.</a:t>
            </a:r>
          </a:p>
          <a:p>
            <a:r>
              <a:rPr lang="ru-RU" dirty="0" smtClean="0"/>
              <a:t>Передвижными огнетушителями не потребуется оснащать здания и сооружения категории Д.</a:t>
            </a:r>
          </a:p>
          <a:p>
            <a:r>
              <a:rPr lang="ru-RU" dirty="0" smtClean="0"/>
              <a:t>Огнетушители потребуется крепить на высоте не более 1,5 метров до верха их корпуса. Текущие правила не уточняют, как считается это расстояние.</a:t>
            </a:r>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548680"/>
            <a:ext cx="8352928" cy="6120680"/>
          </a:xfrm>
        </p:spPr>
        <p:txBody>
          <a:bodyPr>
            <a:normAutofit fontScale="77500" lnSpcReduction="20000"/>
          </a:bodyPr>
          <a:lstStyle/>
          <a:p>
            <a:r>
              <a:rPr lang="ru-RU" b="1" dirty="0" smtClean="0"/>
              <a:t>Что учесть в отношении средств противопожарной защиты?</a:t>
            </a:r>
            <a:endParaRPr lang="ru-RU" dirty="0" smtClean="0"/>
          </a:p>
          <a:p>
            <a:r>
              <a:rPr lang="ru-RU" dirty="0" smtClean="0"/>
              <a:t>После окончания гарантированного срока эксплуатации покрытия можно не проводить повторную огнезащитную обработку, а провести испытания или обосновать расчетно-аналитическими методами, что обработанные конструкции и оборудование отвечают требованиям пожарной безопасности.</a:t>
            </a:r>
          </a:p>
          <a:p>
            <a:r>
              <a:rPr lang="ru-RU" dirty="0" smtClean="0"/>
              <a:t>Правообладатель объекта защиты должен ежегодно и вплоть до замены проводить испытания средств пожарной безопасности и пожаротушения, отслуживших свой срок, если изготовитель не сообщил о возможности дальнейшего использования таких средств.</a:t>
            </a:r>
          </a:p>
          <a:p>
            <a:r>
              <a:rPr lang="ru-RU" dirty="0" smtClean="0"/>
              <a:t>Указатели направления движения к источникам противопожарного водоснабжения должны иметь светоотражающую поверхность либо снабжаться электричеством и работать как минимум в ночное время.</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548680"/>
            <a:ext cx="8219256" cy="5577483"/>
          </a:xfrm>
        </p:spPr>
        <p:txBody>
          <a:bodyPr>
            <a:normAutofit/>
          </a:bodyPr>
          <a:lstStyle/>
          <a:p>
            <a:r>
              <a:rPr lang="ru-RU" b="1" dirty="0" smtClean="0"/>
              <a:t>Когда постановление № 1479 вступает в силу?</a:t>
            </a:r>
            <a:endParaRPr lang="ru-RU" dirty="0" smtClean="0"/>
          </a:p>
          <a:p>
            <a:r>
              <a:rPr lang="ru-RU" dirty="0" smtClean="0"/>
              <a:t>Постановление Правительства РФ от 16.09.2020 № 1479 вступает в силу с 1 января 2021 г. и действует до 31 декабря 2026 г.</a:t>
            </a:r>
          </a:p>
          <a:p>
            <a:r>
              <a:rPr lang="ru-RU" dirty="0" smtClean="0"/>
              <a:t>Аналогичное постановление Правительства РФ от 25.04.2012 № 390 утрачивает силу с 1 января 2021 года.</a:t>
            </a:r>
          </a:p>
          <a:p>
            <a:r>
              <a:rPr lang="ru-RU" dirty="0" smtClean="0"/>
              <a:t> </a:t>
            </a:r>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706090"/>
          </a:xfrm>
        </p:spPr>
        <p:txBody>
          <a:bodyPr>
            <a:noAutofit/>
          </a:bodyPr>
          <a:lstStyle/>
          <a:p>
            <a:r>
              <a:rPr lang="ru-RU" sz="1800" b="1" dirty="0" smtClean="0"/>
              <a:t>Постановление Правительства РФ от 16 сентября 2020 г. № 1479 "Об утверждении Правил противопожарного режима в Российской Федерации"</a:t>
            </a:r>
            <a:endParaRPr lang="ru-RU" sz="1800" dirty="0"/>
          </a:p>
        </p:txBody>
      </p:sp>
      <p:sp>
        <p:nvSpPr>
          <p:cNvPr id="3" name="Объект 2"/>
          <p:cNvSpPr>
            <a:spLocks noGrp="1"/>
          </p:cNvSpPr>
          <p:nvPr>
            <p:ph idx="1"/>
          </p:nvPr>
        </p:nvSpPr>
        <p:spPr>
          <a:xfrm>
            <a:off x="251520" y="822722"/>
            <a:ext cx="8892480" cy="6035278"/>
          </a:xfrm>
        </p:spPr>
        <p:txBody>
          <a:bodyPr>
            <a:normAutofit fontScale="47500" lnSpcReduction="20000"/>
          </a:bodyPr>
          <a:lstStyle/>
          <a:p>
            <a:pPr marL="0" indent="0">
              <a:buNone/>
            </a:pPr>
            <a:r>
              <a:rPr lang="ru-RU" sz="3800" dirty="0" smtClean="0"/>
              <a:t>  1. Настоящие </a:t>
            </a:r>
            <a:r>
              <a:rPr lang="ru-RU" sz="3800" dirty="0"/>
              <a:t>Правила </a:t>
            </a:r>
            <a:r>
              <a:rPr lang="ru-RU" sz="3800" b="1" dirty="0"/>
              <a:t>устанавливают требования пожарной безопасности, определяющие порядок поведения людей, порядок организации производства и (или) содержания территорий, зданий, сооружений, помещений организаций и других объектов защиты </a:t>
            </a:r>
            <a:r>
              <a:rPr lang="ru-RU" sz="3800" dirty="0"/>
              <a:t>(далее - объекты защиты) в целях обеспечения пожарной безопасности</a:t>
            </a:r>
            <a:r>
              <a:rPr lang="ru-RU" sz="3800" dirty="0" smtClean="0"/>
              <a:t>.</a:t>
            </a:r>
            <a:r>
              <a:rPr lang="ru-RU" sz="3800" dirty="0"/>
              <a:t> </a:t>
            </a:r>
            <a:endParaRPr lang="ru-RU" sz="3800" dirty="0" smtClean="0"/>
          </a:p>
          <a:p>
            <a:pPr marL="0" indent="0">
              <a:buNone/>
            </a:pPr>
            <a:r>
              <a:rPr lang="ru-RU" sz="3800" dirty="0" smtClean="0"/>
              <a:t>  2</a:t>
            </a:r>
            <a:r>
              <a:rPr lang="ru-RU" sz="3800" dirty="0"/>
              <a:t>. </a:t>
            </a:r>
            <a:r>
              <a:rPr lang="ru-RU" sz="3800" b="1" dirty="0"/>
              <a:t>При обнаружении пожара </a:t>
            </a:r>
            <a:r>
              <a:rPr lang="ru-RU" sz="3800" dirty="0"/>
              <a:t>или признаков горения в здании, помещении (задымление, запах гари, повышение температуры воздуха и др.) должностным лицам, индивидуальным предпринимателям, гражданам Российской Федерации, иностранным гражданам, лицам без гражданства (далее - физические лица) </a:t>
            </a:r>
            <a:r>
              <a:rPr lang="ru-RU" sz="3800" b="1" dirty="0"/>
              <a:t>необходимо:</a:t>
            </a:r>
          </a:p>
          <a:p>
            <a:pPr marL="0" indent="0">
              <a:buNone/>
            </a:pPr>
            <a:r>
              <a:rPr lang="ru-RU" sz="3800" dirty="0"/>
              <a:t>немедленно сообщить об этом по телефону в пожарную охрану с указанием наименования объекта защиты, адреса места его расположения, места возникновения пожара, а также фамилии сообщающего информацию;</a:t>
            </a:r>
          </a:p>
          <a:p>
            <a:pPr marL="0" indent="0">
              <a:buNone/>
            </a:pPr>
            <a:r>
              <a:rPr lang="ru-RU" sz="3800" dirty="0"/>
              <a:t>принять меры по эвакуации людей, а при условии отсутствия угрозы жизни и здоровью людей меры по тушению пожара в начальной стадии</a:t>
            </a:r>
            <a:r>
              <a:rPr lang="ru-RU" sz="3800" dirty="0" smtClean="0"/>
              <a:t>.</a:t>
            </a:r>
          </a:p>
          <a:p>
            <a:pPr marL="0" indent="0">
              <a:buNone/>
            </a:pPr>
            <a:r>
              <a:rPr lang="ru-RU" sz="3800" dirty="0" smtClean="0"/>
              <a:t>  3</a:t>
            </a:r>
            <a:r>
              <a:rPr lang="ru-RU" sz="3800" dirty="0"/>
              <a:t>. </a:t>
            </a:r>
            <a:r>
              <a:rPr lang="ru-RU" sz="3800" b="1" dirty="0"/>
              <a:t>Лица допускаются к работе </a:t>
            </a:r>
            <a:r>
              <a:rPr lang="ru-RU" sz="3800" dirty="0"/>
              <a:t>на объекте защиты </a:t>
            </a:r>
            <a:r>
              <a:rPr lang="ru-RU" sz="3800" b="1" dirty="0"/>
              <a:t>только после прохождения обучения мерам пожарной безопасности.</a:t>
            </a:r>
          </a:p>
          <a:p>
            <a:pPr marL="0" indent="0">
              <a:buNone/>
            </a:pPr>
            <a:r>
              <a:rPr lang="ru-RU" sz="3800" b="1" dirty="0"/>
              <a:t>Обучение лиц </a:t>
            </a:r>
            <a:r>
              <a:rPr lang="ru-RU" sz="3800" dirty="0"/>
              <a:t>мерам пожарной безопасности </a:t>
            </a:r>
            <a:r>
              <a:rPr lang="ru-RU" sz="3800" b="1" dirty="0"/>
              <a:t>осуществляется по программам противопожарного инструктажа </a:t>
            </a:r>
            <a:r>
              <a:rPr lang="ru-RU" sz="3800" dirty="0"/>
              <a:t>или программам дополнительного профессионального образования.</a:t>
            </a:r>
          </a:p>
          <a:p>
            <a:pPr marL="0" indent="0">
              <a:buNone/>
            </a:pPr>
            <a:r>
              <a:rPr lang="ru-RU" sz="3800" b="1" dirty="0"/>
              <a:t>Порядок и сроки обучения лиц </a:t>
            </a:r>
            <a:r>
              <a:rPr lang="ru-RU" sz="3800" dirty="0"/>
              <a:t>мерам пожарной безопасности </a:t>
            </a:r>
            <a:r>
              <a:rPr lang="ru-RU" sz="3800" b="1" dirty="0"/>
              <a:t>определяются руководителем </a:t>
            </a:r>
            <a:r>
              <a:rPr lang="ru-RU" sz="3800" dirty="0"/>
              <a:t>организации с учетом требований нормативных правовых актов Российской Федерации.</a:t>
            </a:r>
          </a:p>
          <a:p>
            <a:pPr marL="0" indent="0">
              <a:buNone/>
            </a:pPr>
            <a:r>
              <a:rPr lang="ru-RU" sz="3800" dirty="0" smtClean="0"/>
              <a:t>  4</a:t>
            </a:r>
            <a:r>
              <a:rPr lang="ru-RU" sz="3800" dirty="0"/>
              <a:t>. </a:t>
            </a:r>
            <a:r>
              <a:rPr lang="ru-RU" sz="3800" b="1" dirty="0"/>
              <a:t>Руководитель организации вправе назначать лиц</a:t>
            </a:r>
            <a:r>
              <a:rPr lang="ru-RU" sz="3800" dirty="0"/>
              <a:t>, которые по занимаемой должности или по характеру выполняемых работ являются </a:t>
            </a:r>
            <a:r>
              <a:rPr lang="ru-RU" sz="3800" b="1" dirty="0"/>
              <a:t>ответственными </a:t>
            </a:r>
            <a:r>
              <a:rPr lang="ru-RU" sz="3800" dirty="0"/>
              <a:t>за обеспечение пожарной безопасности на объекте защиты.</a:t>
            </a:r>
          </a:p>
          <a:p>
            <a:endParaRPr lang="ru-RU" dirty="0"/>
          </a:p>
        </p:txBody>
      </p:sp>
    </p:spTree>
    <p:extLst>
      <p:ext uri="{BB962C8B-B14F-4D97-AF65-F5344CB8AC3E}">
        <p14:creationId xmlns:p14="http://schemas.microsoft.com/office/powerpoint/2010/main" val="36861603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62074"/>
          </a:xfrm>
        </p:spPr>
        <p:txBody>
          <a:bodyPr>
            <a:normAutofit/>
          </a:bodyPr>
          <a:lstStyle/>
          <a:p>
            <a:r>
              <a:rPr lang="ru-RU" sz="2800" dirty="0"/>
              <a:t>16. На объектах защиты запрещается:</a:t>
            </a:r>
          </a:p>
        </p:txBody>
      </p:sp>
      <p:sp>
        <p:nvSpPr>
          <p:cNvPr id="3" name="Объект 2"/>
          <p:cNvSpPr>
            <a:spLocks noGrp="1"/>
          </p:cNvSpPr>
          <p:nvPr>
            <p:ph idx="1"/>
          </p:nvPr>
        </p:nvSpPr>
        <p:spPr>
          <a:xfrm>
            <a:off x="457200" y="836712"/>
            <a:ext cx="8229600" cy="5289451"/>
          </a:xfrm>
        </p:spPr>
        <p:txBody>
          <a:bodyPr>
            <a:normAutofit fontScale="92500"/>
          </a:bodyPr>
          <a:lstStyle/>
          <a:p>
            <a:r>
              <a:rPr lang="ru-RU" dirty="0"/>
              <a:t>ж) размещать мебель, оборудование и </a:t>
            </a:r>
            <a:r>
              <a:rPr lang="ru-RU" dirty="0" smtClean="0"/>
              <a:t>другие </a:t>
            </a:r>
            <a:r>
              <a:rPr lang="ru-RU" dirty="0"/>
              <a:t>предметы на путях </a:t>
            </a:r>
            <a:r>
              <a:rPr lang="ru-RU" dirty="0" smtClean="0"/>
              <a:t>эвакуации</a:t>
            </a:r>
          </a:p>
          <a:p>
            <a:r>
              <a:rPr lang="ru-RU" dirty="0"/>
              <a:t>з)</a:t>
            </a:r>
            <a:r>
              <a:rPr lang="ru-RU" dirty="0" smtClean="0"/>
              <a:t> </a:t>
            </a:r>
            <a:r>
              <a:rPr lang="ru-RU" dirty="0"/>
              <a:t>проводить уборку помещений и чистку одежды с применением бензина, керосина и других легковоспламеняющихся и горючих жидкостей, а также производить отогревание замерзших коммуникаций, транспортирующих или содержащих в себе горючие вещества и материалы, с применением открытого огня (костры, газовые горелки, паяльные лампы, примусы, факелы, свечи);</a:t>
            </a:r>
          </a:p>
          <a:p>
            <a:endParaRPr lang="ru-RU" dirty="0"/>
          </a:p>
        </p:txBody>
      </p:sp>
    </p:spTree>
    <p:extLst>
      <p:ext uri="{BB962C8B-B14F-4D97-AF65-F5344CB8AC3E}">
        <p14:creationId xmlns:p14="http://schemas.microsoft.com/office/powerpoint/2010/main" val="888215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17. Руководители организаций:</a:t>
            </a:r>
          </a:p>
        </p:txBody>
      </p:sp>
      <p:sp>
        <p:nvSpPr>
          <p:cNvPr id="3" name="Объект 2"/>
          <p:cNvSpPr>
            <a:spLocks noGrp="1"/>
          </p:cNvSpPr>
          <p:nvPr>
            <p:ph idx="1"/>
          </p:nvPr>
        </p:nvSpPr>
        <p:spPr/>
        <p:txBody>
          <a:bodyPr>
            <a:normAutofit fontScale="70000" lnSpcReduction="20000"/>
          </a:bodyPr>
          <a:lstStyle/>
          <a:p>
            <a:r>
              <a:rPr lang="ru-RU" dirty="0" smtClean="0"/>
              <a:t>а</a:t>
            </a:r>
            <a:r>
              <a:rPr lang="ru-RU" dirty="0"/>
              <a:t>) обеспечивают содержание наружных пожарных лестниц, наружных открытых лестниц, предназначенных для эвакуации людей из зданий и сооружений при пожаре, а также ограждений на крышах (покрытиях) зданий и сооружений в исправном состоянии, их очистку от снега и наледи в зимнее время</a:t>
            </a:r>
            <a:r>
              <a:rPr lang="ru-RU" dirty="0" smtClean="0"/>
              <a:t>;</a:t>
            </a:r>
          </a:p>
          <a:p>
            <a:r>
              <a:rPr lang="ru-RU" dirty="0"/>
              <a:t>б) организуют не реже 1 раза в 5 лет проведение эксплуатационных испытаний пожарных лестниц, наружных открытых лестниц, предназначенных для эвакуации людей из зданий и сооружений при пожаре, ограждений на крышах с составлением соответствующего протокола испытаний и внесением информации в журнал эксплуатации систем противопожарной защиты.</a:t>
            </a:r>
          </a:p>
          <a:p>
            <a:endParaRPr lang="ru-RU" dirty="0"/>
          </a:p>
        </p:txBody>
      </p:sp>
    </p:spTree>
    <p:extLst>
      <p:ext uri="{BB962C8B-B14F-4D97-AF65-F5344CB8AC3E}">
        <p14:creationId xmlns:p14="http://schemas.microsoft.com/office/powerpoint/2010/main" val="29940072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49491"/>
          </a:xfrm>
        </p:spPr>
        <p:txBody>
          <a:bodyPr>
            <a:normAutofit fontScale="62500" lnSpcReduction="20000"/>
          </a:bodyPr>
          <a:lstStyle/>
          <a:p>
            <a:r>
              <a:rPr lang="ru-RU" dirty="0"/>
              <a:t>19. Специальная одежда лиц, работающих с маслами, лаками, красками и другими легковоспламеняющимися и горючими жидкостями, хранится в подвешенном виде в шкафах, выполненных из негорючих материалов, установленных в специально отведенных для этой цели местах.</a:t>
            </a:r>
          </a:p>
          <a:p>
            <a:r>
              <a:rPr lang="ru-RU" dirty="0"/>
              <a:t>Использованный при работе с маслами, лаками, красками и другими легковоспламеняющимися и горючими жидкостями обтирочный материал (ветошь, бумага и др.) после окончания работы должен храниться в металлических емкостях с плотно закрывающейся крышкой или утилизироваться в мусорный контейнер, установленный на площадке сбора бытовых отходов</a:t>
            </a:r>
            <a:r>
              <a:rPr lang="ru-RU" dirty="0" smtClean="0"/>
              <a:t>.</a:t>
            </a:r>
          </a:p>
          <a:p>
            <a:r>
              <a:rPr lang="ru-RU" dirty="0"/>
              <a:t>Работа по очистке инструмента и оборудования с применением легковоспламеняющихся и горючих жидкостей производится </a:t>
            </a:r>
            <a:r>
              <a:rPr lang="ru-RU" dirty="0" err="1"/>
              <a:t>пожаробезопасным</a:t>
            </a:r>
            <a:r>
              <a:rPr lang="ru-RU" dirty="0"/>
              <a:t> способом, исключающим возможность искрообразования</a:t>
            </a:r>
            <a:r>
              <a:rPr lang="ru-RU" dirty="0" smtClean="0"/>
              <a:t>.</a:t>
            </a:r>
            <a:r>
              <a:rPr lang="ru-RU" dirty="0"/>
              <a:t> </a:t>
            </a:r>
            <a:endParaRPr lang="ru-RU" dirty="0" smtClean="0"/>
          </a:p>
          <a:p>
            <a:r>
              <a:rPr lang="ru-RU" dirty="0" smtClean="0"/>
              <a:t>26. Руководитель </a:t>
            </a:r>
            <a:r>
              <a:rPr lang="ru-RU" dirty="0"/>
              <a:t>организации, а также дежурный персонал на объекте защиты, на котором возник пожар, обеспечивают подразделениям пожарной охраны доступ в любые помещения для целей эвакуации и спасения людей, ограничения распространения, локализации и тушения пожара.</a:t>
            </a:r>
          </a:p>
          <a:p>
            <a:endParaRPr lang="ru-RU" dirty="0"/>
          </a:p>
          <a:p>
            <a:endParaRPr lang="ru-RU" dirty="0"/>
          </a:p>
        </p:txBody>
      </p:sp>
    </p:spTree>
    <p:extLst>
      <p:ext uri="{BB962C8B-B14F-4D97-AF65-F5344CB8AC3E}">
        <p14:creationId xmlns:p14="http://schemas.microsoft.com/office/powerpoint/2010/main" val="3145884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a:t>27. При эксплуатации эвакуационных </a:t>
            </a:r>
            <a:r>
              <a:rPr lang="ru-RU" sz="2400" dirty="0" smtClean="0"/>
              <a:t>путей запрещается</a:t>
            </a:r>
            <a:r>
              <a:rPr lang="ru-RU" sz="2400" dirty="0"/>
              <a:t>:</a:t>
            </a:r>
          </a:p>
        </p:txBody>
      </p:sp>
      <p:sp>
        <p:nvSpPr>
          <p:cNvPr id="3" name="Объект 2"/>
          <p:cNvSpPr>
            <a:spLocks noGrp="1"/>
          </p:cNvSpPr>
          <p:nvPr>
            <p:ph idx="1"/>
          </p:nvPr>
        </p:nvSpPr>
        <p:spPr/>
        <p:txBody>
          <a:bodyPr>
            <a:normAutofit fontScale="55000" lnSpcReduction="20000"/>
          </a:bodyPr>
          <a:lstStyle/>
          <a:p>
            <a:r>
              <a:rPr lang="ru-RU" dirty="0" smtClean="0"/>
              <a:t>а</a:t>
            </a:r>
            <a:r>
              <a:rPr lang="ru-RU" dirty="0"/>
              <a:t>) устраивать на путях эвакуации пороги (за исключением порогов в дверных проемах), устанавливать раздвижные и подъемно-опускные двери и ворота без возможности вручную открыть их изнутри и заблокировать в открытом состоянии, вращающиеся двери и турникеты, а также другие устройства, препятствующие свободной эвакуации людей, при отсутствии иных (дублирующих) путей эвакуации либо при отсутствии технических решений, позволяющих вручную открыть и заблокировать в открытом состоянии указанные устройства. Допускается в дополнение к ручному способу применение автоматического или дистанционного способа открывания и блокирования устройств;</a:t>
            </a:r>
          </a:p>
          <a:p>
            <a:r>
              <a:rPr lang="ru-RU" dirty="0"/>
              <a:t>б) размещать (устанавливать) на путях эвакуации и эвакуационных выходах (в том числе в проходах, коридорах, тамбурах, на галереях, в лифтовых холлах, на лестничных площадках, маршах лестниц, в дверных проемах, на эвакуационных люках) различные изделия, оборудование, отходы, мусор и другие предметы, препятствующие безопасной эвакуации, а также блокировать двери эвакуационных выходов</a:t>
            </a:r>
            <a:r>
              <a:rPr lang="ru-RU" dirty="0" smtClean="0"/>
              <a:t>;</a:t>
            </a:r>
          </a:p>
          <a:p>
            <a:r>
              <a:rPr lang="ru-RU" dirty="0"/>
              <a:t>д) изменять направление открывания дверей, за исключением дверей, открывание которых не нормируется или к которым предъявляются иные требования.</a:t>
            </a:r>
          </a:p>
          <a:p>
            <a:endParaRPr lang="ru-RU" dirty="0"/>
          </a:p>
        </p:txBody>
      </p:sp>
    </p:spTree>
    <p:extLst>
      <p:ext uri="{BB962C8B-B14F-4D97-AF65-F5344CB8AC3E}">
        <p14:creationId xmlns:p14="http://schemas.microsoft.com/office/powerpoint/2010/main" val="735640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8928992" cy="6669360"/>
          </a:xfrm>
        </p:spPr>
        <p:txBody>
          <a:bodyPr>
            <a:normAutofit fontScale="47500" lnSpcReduction="20000"/>
          </a:bodyPr>
          <a:lstStyle/>
          <a:p>
            <a:pPr marL="0" indent="0">
              <a:buNone/>
            </a:pPr>
            <a:r>
              <a:rPr lang="ru-RU" sz="3400" dirty="0"/>
              <a:t>34. </a:t>
            </a:r>
            <a:r>
              <a:rPr lang="ru-RU" sz="3400" b="1" dirty="0"/>
              <a:t>Запрещается</a:t>
            </a:r>
            <a:r>
              <a:rPr lang="ru-RU" sz="3400" dirty="0"/>
              <a:t> прокладка и эксплуатация воздушных линий электропередачи (в том числе временных и проложенных кабелем) над кровлями и навесами из горючих материалов, а также над открытыми складами (штабелями, скирдами и др.) </a:t>
            </a:r>
            <a:r>
              <a:rPr lang="ru-RU" sz="3400" dirty="0" smtClean="0"/>
              <a:t>горючих </a:t>
            </a:r>
            <a:r>
              <a:rPr lang="ru-RU" sz="3400" dirty="0"/>
              <a:t>веществ, материалов и изделий</a:t>
            </a:r>
            <a:r>
              <a:rPr lang="ru-RU" sz="3400" dirty="0" smtClean="0"/>
              <a:t>.</a:t>
            </a:r>
          </a:p>
          <a:p>
            <a:pPr marL="0" indent="0">
              <a:buNone/>
            </a:pPr>
            <a:r>
              <a:rPr lang="ru-RU" sz="3400" dirty="0"/>
              <a:t>35. </a:t>
            </a:r>
            <a:r>
              <a:rPr lang="ru-RU" sz="3400" b="1" dirty="0"/>
              <a:t>Запрещается:</a:t>
            </a:r>
          </a:p>
          <a:p>
            <a:pPr marL="0" indent="0">
              <a:buNone/>
            </a:pPr>
            <a:r>
              <a:rPr lang="ru-RU" sz="3400" dirty="0"/>
              <a:t>а) эксплуатировать электропровода и кабели с видимыми нарушениями изоляции и со следами термического воздействия;</a:t>
            </a:r>
          </a:p>
          <a:p>
            <a:pPr marL="0" indent="0">
              <a:buNone/>
            </a:pPr>
            <a:r>
              <a:rPr lang="ru-RU" sz="3400" dirty="0"/>
              <a:t>б) пользоваться розетками, рубильниками, другими </a:t>
            </a:r>
            <a:r>
              <a:rPr lang="ru-RU" sz="3400" dirty="0" err="1"/>
              <a:t>электроустановочными</a:t>
            </a:r>
            <a:r>
              <a:rPr lang="ru-RU" sz="3400" dirty="0"/>
              <a:t> изделиями с повреждениями;</a:t>
            </a:r>
          </a:p>
          <a:p>
            <a:pPr marL="0" indent="0">
              <a:buNone/>
            </a:pPr>
            <a:r>
              <a:rPr lang="ru-RU" sz="3400" dirty="0"/>
              <a:t>в) эксплуатировать светильники со снятыми колпаками (</a:t>
            </a:r>
            <a:r>
              <a:rPr lang="ru-RU" sz="3400" dirty="0" err="1"/>
              <a:t>рассеивателями</a:t>
            </a:r>
            <a:r>
              <a:rPr lang="ru-RU" sz="3400" dirty="0"/>
              <a:t>), предусмотренными конструкцией, а также обертывать электролампы и светильники (с лампами накаливания) бумагой, тканью и другими горючими материалами;</a:t>
            </a:r>
          </a:p>
          <a:p>
            <a:pPr marL="0" indent="0">
              <a:buNone/>
            </a:pPr>
            <a:r>
              <a:rPr lang="ru-RU" sz="3400" dirty="0"/>
              <a:t>г) пользоваться электрическими утюгами, электрическими плитками, электрическими чайниками и другими электронагревательными приборами, не имеющими устройств тепловой защиты, а также при отсутствии или неисправности терморегуляторов, предусмотренных их конструкцией;</a:t>
            </a:r>
          </a:p>
          <a:p>
            <a:pPr marL="0" indent="0">
              <a:buNone/>
            </a:pPr>
            <a:r>
              <a:rPr lang="ru-RU" sz="3400" dirty="0"/>
              <a:t>д) использовать нестандартные (самодельные) электрические электронагревательные приборы и удлинители для питания электроприборов, а также использовать некалиброванные плавкие вставки или другие самодельные аппараты защиты от перегрузки и короткого замыкания;</a:t>
            </a:r>
          </a:p>
          <a:p>
            <a:pPr marL="0" indent="0">
              <a:buNone/>
            </a:pPr>
            <a:r>
              <a:rPr lang="ru-RU" sz="3400" dirty="0"/>
              <a:t>е) размещать (складировать) в </a:t>
            </a:r>
            <a:r>
              <a:rPr lang="ru-RU" sz="3400" dirty="0" err="1"/>
              <a:t>электрощитовых</a:t>
            </a:r>
            <a:r>
              <a:rPr lang="ru-RU" sz="3400" dirty="0"/>
              <a:t>, а также ближе 1 метра от электрощитов, электродвигателей и пусковой аппаратуры горючие, легковоспламеняющиеся вещества и материалы;</a:t>
            </a:r>
          </a:p>
          <a:p>
            <a:pPr marL="0" indent="0">
              <a:buNone/>
            </a:pPr>
            <a:r>
              <a:rPr lang="ru-RU" sz="3400" dirty="0"/>
              <a:t>ж) при проведении аварийных и других строительно-монтажных и реставрационных работ, а также при включении </a:t>
            </a:r>
            <a:r>
              <a:rPr lang="ru-RU" sz="3400" dirty="0" err="1"/>
              <a:t>электроподогрева</a:t>
            </a:r>
            <a:r>
              <a:rPr lang="ru-RU" sz="3400" dirty="0"/>
              <a:t> автотранспорта использовать временную электропроводку, включая удлинители, сетевые фильтры, не предназначенные по своим характеристикам для питания применяемых электроприборов;</a:t>
            </a:r>
          </a:p>
          <a:p>
            <a:pPr marL="0" indent="0">
              <a:buNone/>
            </a:pPr>
            <a:r>
              <a:rPr lang="ru-RU" sz="3400" dirty="0"/>
              <a:t>з) прокладывать электрическую проводку по горючему основанию либо наносить (наклеивать) горючие материалы на электрическую проводку;</a:t>
            </a:r>
          </a:p>
          <a:p>
            <a:pPr marL="0" indent="0">
              <a:buNone/>
            </a:pPr>
            <a:r>
              <a:rPr lang="ru-RU" sz="3400" dirty="0"/>
              <a:t>и) оставлять без присмотра включенными в электрическую сеть электронагревательные приборы, а также другие бытовые электроприборы, в том числе находящиеся в режиме ожидания, за исключением электроприборов, которые могут и (или) должны находиться в круглосуточном режиме работы в соответствии с технической документацией изготовителя.</a:t>
            </a:r>
          </a:p>
          <a:p>
            <a:endParaRPr lang="ru-RU" dirty="0"/>
          </a:p>
        </p:txBody>
      </p:sp>
    </p:spTree>
    <p:extLst>
      <p:ext uri="{BB962C8B-B14F-4D97-AF65-F5344CB8AC3E}">
        <p14:creationId xmlns:p14="http://schemas.microsoft.com/office/powerpoint/2010/main" val="28796129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26528.selcdn.ru/irkmo.ru-upload/medialibrary/ecd/ecd0767b015e51995c37eba18d967a3c/Pamyatka_page_0001.jpg"/>
          <p:cNvPicPr>
            <a:picLocks noGrp="1"/>
          </p:cNvPicPr>
          <p:nvPr>
            <p:ph idx="1"/>
          </p:nvPr>
        </p:nvPicPr>
        <p:blipFill>
          <a:blip r:embed="rId2" cstate="print"/>
          <a:srcRect/>
          <a:stretch>
            <a:fillRect/>
          </a:stretch>
        </p:blipFill>
        <p:spPr bwMode="auto">
          <a:xfrm>
            <a:off x="827584" y="476672"/>
            <a:ext cx="7416824" cy="5976664"/>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361459"/>
          </a:xfrm>
        </p:spPr>
        <p:txBody>
          <a:bodyPr>
            <a:normAutofit fontScale="92500" lnSpcReduction="20000"/>
          </a:bodyPr>
          <a:lstStyle/>
          <a:p>
            <a:r>
              <a:rPr lang="ru-RU" dirty="0"/>
              <a:t>36. Руководитель организации обеспечивает наличие знаков пожарной безопасности, обозначающих в том числе пути эвакуации и эвакуационные выходы, места размещения аварийно-спасательных устройств и снаряжения, стоянки мобильных средств пожаротушения</a:t>
            </a:r>
            <a:r>
              <a:rPr lang="ru-RU" dirty="0" smtClean="0"/>
              <a:t>.</a:t>
            </a:r>
          </a:p>
          <a:p>
            <a:r>
              <a:rPr lang="ru-RU" dirty="0" smtClean="0"/>
              <a:t>Руководитель организации обеспечивает размещение на объектах защиты знаков пожарной безопасности "Курение и пользование открытым огнем запрещено".</a:t>
            </a:r>
          </a:p>
          <a:p>
            <a:r>
              <a:rPr lang="ru-RU" dirty="0" smtClean="0"/>
              <a:t>Места, специально отведенные для курения, обозначаются знаком "Место курения".</a:t>
            </a:r>
          </a:p>
          <a:p>
            <a:endParaRPr lang="ru-RU" dirty="0"/>
          </a:p>
        </p:txBody>
      </p:sp>
    </p:spTree>
    <p:extLst>
      <p:ext uri="{BB962C8B-B14F-4D97-AF65-F5344CB8AC3E}">
        <p14:creationId xmlns:p14="http://schemas.microsoft.com/office/powerpoint/2010/main" val="1639224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40. При эксплуатации газовых приборов запрещается:</a:t>
            </a:r>
          </a:p>
        </p:txBody>
      </p:sp>
      <p:sp>
        <p:nvSpPr>
          <p:cNvPr id="3" name="Объект 2"/>
          <p:cNvSpPr>
            <a:spLocks noGrp="1"/>
          </p:cNvSpPr>
          <p:nvPr>
            <p:ph idx="1"/>
          </p:nvPr>
        </p:nvSpPr>
        <p:spPr/>
        <p:txBody>
          <a:bodyPr>
            <a:normAutofit fontScale="70000" lnSpcReduction="20000"/>
          </a:bodyPr>
          <a:lstStyle/>
          <a:p>
            <a:r>
              <a:rPr lang="ru-RU" dirty="0" smtClean="0"/>
              <a:t>а</a:t>
            </a:r>
            <a:r>
              <a:rPr lang="ru-RU" dirty="0"/>
              <a:t>) пользоваться неисправными газовыми приборами, а также газовым оборудованием, не прошедшим технического обслуживания в установленном порядке;</a:t>
            </a:r>
          </a:p>
          <a:p>
            <a:r>
              <a:rPr lang="ru-RU" dirty="0"/>
              <a:t>б) оставлять газовые приборы включенными без присмотра, за исключением газовых приборов, которые могут и (или) должны находиться в круглосуточном режиме работы в соответствии с технической документацией изготовителя;</a:t>
            </a:r>
          </a:p>
          <a:p>
            <a:r>
              <a:rPr lang="ru-RU" dirty="0"/>
              <a:t>в) устанавливать (размещать) мебель и другие горючие предметы и материалы на расстоянии менее 0,2 метра от бытовых газовых приборов по горизонтали (за исключением бытовых газовых плит, встраиваемых бытовых газовых приборов, устанавливаемых в соответствии с технической документацией изготовителя) и менее 0,7 метра по вертикали (при нависании указанных предметов и материалов над бытовыми газовыми приборами).</a:t>
            </a:r>
          </a:p>
        </p:txBody>
      </p:sp>
    </p:spTree>
    <p:extLst>
      <p:ext uri="{BB962C8B-B14F-4D97-AF65-F5344CB8AC3E}">
        <p14:creationId xmlns:p14="http://schemas.microsoft.com/office/powerpoint/2010/main" val="21903281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29600" cy="6552728"/>
          </a:xfrm>
        </p:spPr>
        <p:txBody>
          <a:bodyPr>
            <a:normAutofit fontScale="70000" lnSpcReduction="20000"/>
          </a:bodyPr>
          <a:lstStyle/>
          <a:p>
            <a:r>
              <a:rPr lang="ru-RU" dirty="0"/>
              <a:t>48. Руководитель организации извещает подразделение пожарной охраны при отключении участков водопроводной сети и (или) пожарных гидрантов, находящихся на территории организации, а также в случае уменьшения давления в водопроводной сети ниже требуемого.</a:t>
            </a:r>
          </a:p>
          <a:p>
            <a:r>
              <a:rPr lang="ru-RU" dirty="0"/>
              <a:t>Руководитель организации обеспечивает исправность, своевременное обслуживание и ремонт наружных водопроводов противопожарного водоснабжения, находящихся на территории организации, и внутренних водопроводов противопожарного водоснабжения и организует проведение их проверок в части водоотдачи не реже </a:t>
            </a:r>
            <a:r>
              <a:rPr lang="ru-RU" b="1" dirty="0"/>
              <a:t>2 раз в год </a:t>
            </a:r>
            <a:r>
              <a:rPr lang="ru-RU" dirty="0"/>
              <a:t>(весной и осенью) с внесением информации в журнал эксплуатации систем противопожарной защиты.</a:t>
            </a:r>
          </a:p>
          <a:p>
            <a:r>
              <a:rPr lang="ru-RU" dirty="0"/>
              <a:t>Направление движения к источникам противопожарного водоснабжения обозначается указателями </a:t>
            </a:r>
            <a:r>
              <a:rPr lang="ru-RU" b="1" dirty="0"/>
              <a:t>со светоотражающей поверхностью </a:t>
            </a:r>
            <a:r>
              <a:rPr lang="ru-RU" dirty="0"/>
              <a:t>либо световыми указателями, подключенными к сети электроснабжения и включенными в ночное время или постоянно, с четко нанесенными цифрами расстояния до их месторасположения.</a:t>
            </a:r>
          </a:p>
        </p:txBody>
      </p:sp>
    </p:spTree>
    <p:extLst>
      <p:ext uri="{BB962C8B-B14F-4D97-AF65-F5344CB8AC3E}">
        <p14:creationId xmlns:p14="http://schemas.microsoft.com/office/powerpoint/2010/main" val="17345792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784976" cy="6597352"/>
          </a:xfrm>
        </p:spPr>
        <p:txBody>
          <a:bodyPr>
            <a:normAutofit fontScale="47500" lnSpcReduction="20000"/>
          </a:bodyPr>
          <a:lstStyle/>
          <a:p>
            <a:r>
              <a:rPr lang="ru-RU" sz="3400" dirty="0"/>
              <a:t>53. Водонапорные башни должны быть приспособлены для забора воды пожарной техникой в любое время года.</a:t>
            </a:r>
          </a:p>
          <a:p>
            <a:r>
              <a:rPr lang="ru-RU" sz="3400" dirty="0"/>
              <a:t>Использование для хозяйственных и производственных целей запаса воды, предназначенной для нужд пожаротушения, не допускается.</a:t>
            </a:r>
          </a:p>
          <a:p>
            <a:r>
              <a:rPr lang="ru-RU" sz="3400" dirty="0"/>
              <a:t>Для обеспечения бесперебойного энергоснабжения водонапорной башни, предназначенной для нужд пожаротушения, предусматриваются автономные резервные источники электроснабжения</a:t>
            </a:r>
            <a:r>
              <a:rPr lang="ru-RU" sz="3400" dirty="0" smtClean="0"/>
              <a:t>.</a:t>
            </a:r>
            <a:r>
              <a:rPr lang="ru-RU" sz="3400" dirty="0"/>
              <a:t> </a:t>
            </a:r>
            <a:endParaRPr lang="ru-RU" sz="3400" dirty="0" smtClean="0"/>
          </a:p>
          <a:p>
            <a:r>
              <a:rPr lang="ru-RU" sz="3400" dirty="0" smtClean="0"/>
              <a:t>54</a:t>
            </a:r>
            <a:r>
              <a:rPr lang="ru-RU" sz="3400" dirty="0"/>
              <a:t>. Руководитель организации организует работы по ремонту, техническому обслуживанию и эксплуатации средств обеспечения пожарной безопасности и пожаротушения, обеспечивающие исправное состояние указанных средств. Работы осуществляются с учетом инструкции изготовителя на технические средства, функционирующие в составе систем противопожарной защиты</a:t>
            </a:r>
            <a:r>
              <a:rPr lang="ru-RU" sz="3400" dirty="0" smtClean="0"/>
              <a:t>.</a:t>
            </a:r>
          </a:p>
          <a:p>
            <a:r>
              <a:rPr lang="ru-RU" sz="3400" dirty="0"/>
              <a:t>56. Руководитель организации обеспечивает наличие в помещении пожарного поста (диспетчерской) инструкции о порядке действия дежурного персонала при получении сигналов о пожаре и неисправности установок (устройств, систем) противопожарной защиты объекта защиты.</a:t>
            </a:r>
          </a:p>
          <a:p>
            <a:r>
              <a:rPr lang="ru-RU" sz="3400" dirty="0"/>
              <a:t>Пожарный пост (диспетчерская) обеспечивается телефонной связью и исправными ручными электрическими фонарями из расчета не менее 1 фонаря на каждого дежурного, средствами индивидуальной защиты органов дыхания и зрения человека от опасных факторов пожара из расчета не менее 1 средства индивидуальной защиты органов дыхания и зрения человека от опасных факторов пожара на каждого дежурного</a:t>
            </a:r>
            <a:r>
              <a:rPr lang="ru-RU" sz="3400" dirty="0" smtClean="0"/>
              <a:t>.</a:t>
            </a:r>
            <a:r>
              <a:rPr lang="ru-RU" sz="3400" dirty="0"/>
              <a:t> </a:t>
            </a:r>
            <a:endParaRPr lang="ru-RU" sz="3400" dirty="0" smtClean="0"/>
          </a:p>
          <a:p>
            <a:r>
              <a:rPr lang="ru-RU" sz="3400" dirty="0" smtClean="0"/>
              <a:t>57</a:t>
            </a:r>
            <a:r>
              <a:rPr lang="ru-RU" sz="3400" dirty="0"/>
              <a:t>. Газовые баллоны (в том числе для кухонных плит, водогрейных котлов, газовых колонок), за исключением 1 баллона объемом не более 5 литров, подключенного к газовой плите заводского изготовления, располагаются вне зданий (за исключением складских зданий для их хранения) в шкафах или под кожухами, закрывающими верхнюю </a:t>
            </a:r>
            <a:r>
              <a:rPr lang="ru-RU" sz="3400" dirty="0" smtClean="0"/>
              <a:t> часть </a:t>
            </a:r>
            <a:r>
              <a:rPr lang="ru-RU" sz="3400" dirty="0"/>
              <a:t>баллонов и редуктор, из негорючих материалов на видных местах у глухого простенка стены на расстоянии не менее 5 метров от входа в здание, на цокольные и подвальные этажи.</a:t>
            </a:r>
          </a:p>
          <a:p>
            <a:r>
              <a:rPr lang="ru-RU" sz="3400" dirty="0"/>
              <a:t>Пристройки и шкафы для газовых баллонов должны запираться на замок и иметь жалюзи для проветривания, а также предупреждающие надписи "Огнеопасно. Газ".</a:t>
            </a:r>
          </a:p>
          <a:p>
            <a:endParaRPr lang="ru-RU" dirty="0"/>
          </a:p>
          <a:p>
            <a:endParaRPr lang="ru-RU" dirty="0"/>
          </a:p>
          <a:p>
            <a:endParaRPr lang="ru-RU" dirty="0"/>
          </a:p>
        </p:txBody>
      </p:sp>
    </p:spTree>
    <p:extLst>
      <p:ext uri="{BB962C8B-B14F-4D97-AF65-F5344CB8AC3E}">
        <p14:creationId xmlns:p14="http://schemas.microsoft.com/office/powerpoint/2010/main" val="1345828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1"/>
            <a:ext cx="8229600" cy="3528391"/>
          </a:xfrm>
        </p:spPr>
        <p:txBody>
          <a:bodyPr>
            <a:normAutofit fontScale="62500" lnSpcReduction="20000"/>
          </a:bodyPr>
          <a:lstStyle/>
          <a:p>
            <a:r>
              <a:rPr lang="ru-RU" dirty="0"/>
              <a:t>58. </a:t>
            </a:r>
            <a:r>
              <a:rPr lang="ru-RU" dirty="0" smtClean="0"/>
              <a:t>…Руководитель </a:t>
            </a:r>
            <a:r>
              <a:rPr lang="ru-RU" dirty="0"/>
              <a:t>организации за каждой мотопомпой и техникой, приспособленной (переоборудованной) для тушения пожаров, организует закрепление моториста (водителя), прошедшего подготовку для работы на указанной технике</a:t>
            </a:r>
            <a:r>
              <a:rPr lang="ru-RU" dirty="0" smtClean="0"/>
              <a:t>.</a:t>
            </a:r>
            <a:r>
              <a:rPr lang="ru-RU" dirty="0"/>
              <a:t> </a:t>
            </a:r>
            <a:endParaRPr lang="ru-RU" dirty="0" smtClean="0"/>
          </a:p>
          <a:p>
            <a:r>
              <a:rPr lang="ru-RU" dirty="0" smtClean="0"/>
              <a:t>60</a:t>
            </a:r>
            <a:r>
              <a:rPr lang="ru-RU" dirty="0"/>
              <a:t>. Руководитель организации обеспечивает объект защиты первичными средствами пожаротушения (огнетушителями) по нормам согласно разделу XIX настоящих Правил и приложениям № 1 и 2, а также обеспечивает соблюдение сроков их перезарядки, освидетельствования и своевременной замены, указанных в паспорте огнетушителя.</a:t>
            </a:r>
          </a:p>
          <a:p>
            <a:r>
              <a:rPr lang="ru-RU" dirty="0"/>
              <a:t>Учет наличия, периодичности осмотра и сроков перезарядки огнетушителей ведется в журнале эксплуатации систем противопожарной защиты.</a:t>
            </a:r>
          </a:p>
          <a:p>
            <a:endParaRPr lang="ru-RU" dirty="0"/>
          </a:p>
        </p:txBody>
      </p:sp>
      <p:pic>
        <p:nvPicPr>
          <p:cNvPr id="5" name="Рисунок 4" descr="https://tver.likey.su/upload/iblock/4de/4de349ba108c5b7da23175bb7d169355.jpg"/>
          <p:cNvPicPr/>
          <p:nvPr/>
        </p:nvPicPr>
        <p:blipFill>
          <a:blip r:embed="rId2" cstate="print"/>
          <a:srcRect/>
          <a:stretch>
            <a:fillRect/>
          </a:stretch>
        </p:blipFill>
        <p:spPr bwMode="auto">
          <a:xfrm>
            <a:off x="3851920" y="3284984"/>
            <a:ext cx="4248472" cy="3384376"/>
          </a:xfrm>
          <a:prstGeom prst="rect">
            <a:avLst/>
          </a:prstGeom>
          <a:noFill/>
          <a:ln w="9525">
            <a:noFill/>
            <a:miter lim="800000"/>
            <a:headEnd/>
            <a:tailEnd/>
          </a:ln>
        </p:spPr>
      </p:pic>
    </p:spTree>
    <p:extLst>
      <p:ext uri="{BB962C8B-B14F-4D97-AF65-F5344CB8AC3E}">
        <p14:creationId xmlns:p14="http://schemas.microsoft.com/office/powerpoint/2010/main" val="3969248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st44.stblizko.ru/images/product/630/053/764_large.jpg"/>
          <p:cNvPicPr>
            <a:picLocks noGrp="1"/>
          </p:cNvPicPr>
          <p:nvPr>
            <p:ph idx="1"/>
          </p:nvPr>
        </p:nvPicPr>
        <p:blipFill>
          <a:blip r:embed="rId2" cstate="print"/>
          <a:srcRect b="9126"/>
          <a:stretch>
            <a:fillRect/>
          </a:stretch>
        </p:blipFill>
        <p:spPr bwMode="auto">
          <a:xfrm>
            <a:off x="395536" y="0"/>
            <a:ext cx="8280920" cy="6453336"/>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gpkorkino.ru/wp-content/uploads/2017/04/protiv.jpg"/>
          <p:cNvPicPr>
            <a:picLocks noGrp="1"/>
          </p:cNvPicPr>
          <p:nvPr>
            <p:ph idx="1"/>
          </p:nvPr>
        </p:nvPicPr>
        <p:blipFill>
          <a:blip r:embed="rId2" cstate="print"/>
          <a:srcRect/>
          <a:stretch>
            <a:fillRect/>
          </a:stretch>
        </p:blipFill>
        <p:spPr bwMode="auto">
          <a:xfrm>
            <a:off x="683568" y="476672"/>
            <a:ext cx="7920879" cy="5649491"/>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aleksraion.ru/files/2021/%D0%BF%D0%BE%D0%B6%D0%B0%D1%80.png"/>
          <p:cNvPicPr>
            <a:picLocks noGrp="1"/>
          </p:cNvPicPr>
          <p:nvPr>
            <p:ph idx="1"/>
          </p:nvPr>
        </p:nvPicPr>
        <p:blipFill>
          <a:blip r:embed="rId2" cstate="print"/>
          <a:srcRect/>
          <a:stretch>
            <a:fillRect/>
          </a:stretch>
        </p:blipFill>
        <p:spPr bwMode="auto">
          <a:xfrm>
            <a:off x="899592" y="404664"/>
            <a:ext cx="7488832" cy="612068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6192688"/>
          </a:xfrm>
        </p:spPr>
        <p:txBody>
          <a:bodyPr>
            <a:normAutofit fontScale="55000" lnSpcReduction="20000"/>
          </a:bodyPr>
          <a:lstStyle/>
          <a:p>
            <a:r>
              <a:rPr lang="ru-RU" dirty="0"/>
              <a:t>63. Выжигание сухой травянистой растительности на земельных участках (за исключением участков, находящихся на торфяных почвах) населенных пунктов, землях промышленности, энергетики, транспорта, связи, радиовещания, телевидения, информатики, землях для обеспечения космической деятельности, землях обороны, безопасности и землях иного специального назначения может проводиться в безветренную погоду при условии, что:</a:t>
            </a:r>
          </a:p>
          <a:p>
            <a:pPr>
              <a:buNone/>
            </a:pPr>
            <a:r>
              <a:rPr lang="ru-RU" dirty="0" smtClean="0"/>
              <a:t>       -участок </a:t>
            </a:r>
            <a:r>
              <a:rPr lang="ru-RU" dirty="0"/>
              <a:t>для выжигания сухой травянистой растительности располагается на расстоянии не менее 50 метров от ближайшего объекта защиты;</a:t>
            </a:r>
          </a:p>
          <a:p>
            <a:pPr>
              <a:buNone/>
            </a:pPr>
            <a:r>
              <a:rPr lang="ru-RU" dirty="0" smtClean="0"/>
              <a:t>       -территория </a:t>
            </a:r>
            <a:r>
              <a:rPr lang="ru-RU" dirty="0"/>
              <a:t>вокруг участка для выжигания сухой травянистой растительности очищена в радиусе 30 метров от сухостойных деревьев, валежника, порубочных остатков, других горючих материалов и отделена противопожарной минерализованной полосой шириной не менее 1,5 метра;</a:t>
            </a:r>
          </a:p>
          <a:p>
            <a:pPr>
              <a:buNone/>
            </a:pPr>
            <a:r>
              <a:rPr lang="ru-RU" dirty="0" smtClean="0"/>
              <a:t>       -на </a:t>
            </a:r>
            <a:r>
              <a:rPr lang="ru-RU" dirty="0"/>
              <a:t>территории, включающей участок для выжигания сухой травянистой растительности, не введен особый противопожарный режим;</a:t>
            </a:r>
          </a:p>
          <a:p>
            <a:pPr>
              <a:buNone/>
            </a:pPr>
            <a:r>
              <a:rPr lang="ru-RU" dirty="0" smtClean="0"/>
              <a:t>        -лица</a:t>
            </a:r>
            <a:r>
              <a:rPr lang="ru-RU" dirty="0"/>
              <a:t>, участвующие в выжигании сухой травянистой растительности, постоянно находятся на месте проведения работ по выжиганию и обеспечены первичными средствами пожаротушения</a:t>
            </a:r>
            <a:r>
              <a:rPr lang="ru-RU" dirty="0" smtClean="0"/>
              <a:t>.</a:t>
            </a:r>
          </a:p>
          <a:p>
            <a:r>
              <a:rPr lang="ru-RU" dirty="0" smtClean="0"/>
              <a:t>Принятие </a:t>
            </a:r>
            <a:r>
              <a:rPr lang="ru-RU" dirty="0"/>
              <a:t>решения о проведении выжигания сухой травянистой растительности и определение лиц, ответственных за выжигание, осуществляются руководителем организации, осуществляющей деятельность на соответствующей территории</a:t>
            </a:r>
            <a:r>
              <a:rPr lang="ru-RU" dirty="0" smtClean="0"/>
              <a:t>.</a:t>
            </a:r>
          </a:p>
          <a:p>
            <a:r>
              <a:rPr lang="ru-RU" dirty="0"/>
              <a:t>Запрещается выжигание хвороста, лесной подстилки, сухой травы и других лесных горючих материалов на земельных участках, непосредственно примыкающих к лесам, защитным и лесным насаждениям и не отделенных противопожарной минерализованной полосой шириной не менее 0,5 метра.</a:t>
            </a:r>
          </a:p>
        </p:txBody>
      </p:sp>
    </p:spTree>
    <p:extLst>
      <p:ext uri="{BB962C8B-B14F-4D97-AF65-F5344CB8AC3E}">
        <p14:creationId xmlns:p14="http://schemas.microsoft.com/office/powerpoint/2010/main" val="28172109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opt-190791.ssl.1c-bitrix-cdn.ru/upload/iblock/2f5/oxs54t53l9hmwrziykgm8ccs8sln315i.jpg?1618561818109419"/>
          <p:cNvPicPr>
            <a:picLocks noGrp="1"/>
          </p:cNvPicPr>
          <p:nvPr>
            <p:ph idx="1"/>
          </p:nvPr>
        </p:nvPicPr>
        <p:blipFill>
          <a:blip r:embed="rId2" cstate="print"/>
          <a:srcRect/>
          <a:stretch>
            <a:fillRect/>
          </a:stretch>
        </p:blipFill>
        <p:spPr bwMode="auto">
          <a:xfrm>
            <a:off x="539553" y="332656"/>
            <a:ext cx="7920880" cy="6192688"/>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291264" cy="5649491"/>
          </a:xfrm>
        </p:spPr>
        <p:txBody>
          <a:bodyPr>
            <a:normAutofit fontScale="85000" lnSpcReduction="10000"/>
          </a:bodyPr>
          <a:lstStyle/>
          <a:p>
            <a:r>
              <a:rPr lang="ru-RU" dirty="0"/>
              <a:t>ПОСТАНОВЛЕНИЕ ПРАВИТЕЛЬСТВА РФ ОТ 24 ОКТЯБРЯ 2022Г №1885 « О ВНЕСЕНИИ ИЗМЕНЕНИЙ В ПРАВИЛА ПРОТИВОПОЖАРНОГО РЕЖИМА В РОССИЙСКОЙ ФЕДЕРАЦИИ» (ВСТУПАЕТ В СИЛУ С 1 МАРТА 2023Г) «</a:t>
            </a:r>
            <a:r>
              <a:rPr lang="ru-RU" b="1" dirty="0"/>
              <a:t>С 1 марта 2023г. </a:t>
            </a:r>
            <a:r>
              <a:rPr lang="ru-RU" dirty="0"/>
              <a:t>для сжигания сухой травы, веток, листвы и другой горючей растительности на индивидуальных земельных участках населенных пунктов, а также на садовых или огородных участках место использования открытого огня должно располагаться на расстоянии не менее 15 метров до зданий, сооружений и иных построек. Это расстояние может быть сокращено в 2 раза, если для сжигания применяется железная бочка или другая негорючая емкость</a:t>
            </a:r>
          </a:p>
        </p:txBody>
      </p:sp>
    </p:spTree>
    <p:extLst>
      <p:ext uri="{BB962C8B-B14F-4D97-AF65-F5344CB8AC3E}">
        <p14:creationId xmlns:p14="http://schemas.microsoft.com/office/powerpoint/2010/main" val="6172714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ciur.ru/izh_dou/izh_ds33/pages/%D1%81%D0%B0%D0%B4%D0%BE%D0%B2%D0%BE%D0%B4%D1%83.jpg"/>
          <p:cNvPicPr>
            <a:picLocks noGrp="1"/>
          </p:cNvPicPr>
          <p:nvPr>
            <p:ph idx="1"/>
          </p:nvPr>
        </p:nvPicPr>
        <p:blipFill>
          <a:blip r:embed="rId2" cstate="print"/>
          <a:srcRect/>
          <a:stretch>
            <a:fillRect/>
          </a:stretch>
        </p:blipFill>
        <p:spPr bwMode="auto">
          <a:xfrm>
            <a:off x="611560" y="476672"/>
            <a:ext cx="7704855" cy="6381328"/>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novostivolgograda.ru/attachments/870286d6120056e5b8c8ecdbae1d630b97402420/store/fill/780/440/6dc32ff4ced758c7c5c79861d5da1e1bb36048484bb022554468eb956ced/%D0%BF%D0%B0%D0%BC%D1%8F%D1%82%D0%BA%D0%B0.jpg"/>
          <p:cNvPicPr>
            <a:picLocks noGrp="1"/>
          </p:cNvPicPr>
          <p:nvPr>
            <p:ph idx="1"/>
          </p:nvPr>
        </p:nvPicPr>
        <p:blipFill>
          <a:blip r:embed="rId2" cstate="print"/>
          <a:srcRect/>
          <a:stretch>
            <a:fillRect/>
          </a:stretch>
        </p:blipFill>
        <p:spPr bwMode="auto">
          <a:xfrm>
            <a:off x="467544" y="404664"/>
            <a:ext cx="8136904" cy="6192688"/>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dyussh2.11.i-schools.ru/files/1/1.jpg"/>
          <p:cNvPicPr>
            <a:picLocks noGrp="1"/>
          </p:cNvPicPr>
          <p:nvPr>
            <p:ph idx="1"/>
          </p:nvPr>
        </p:nvPicPr>
        <p:blipFill>
          <a:blip r:embed="rId2" cstate="print"/>
          <a:srcRect/>
          <a:stretch>
            <a:fillRect/>
          </a:stretch>
        </p:blipFill>
        <p:spPr bwMode="auto">
          <a:xfrm>
            <a:off x="827584" y="260648"/>
            <a:ext cx="7704855" cy="6597352"/>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www.admrad.ru/wp-content/uploads/2021/03/snt_2.jpg"/>
          <p:cNvPicPr>
            <a:picLocks noGrp="1"/>
          </p:cNvPicPr>
          <p:nvPr>
            <p:ph idx="1"/>
          </p:nvPr>
        </p:nvPicPr>
        <p:blipFill>
          <a:blip r:embed="rId2" cstate="print"/>
          <a:srcRect/>
          <a:stretch>
            <a:fillRect/>
          </a:stretch>
        </p:blipFill>
        <p:spPr bwMode="auto">
          <a:xfrm>
            <a:off x="683568" y="404664"/>
            <a:ext cx="8136904" cy="6264696"/>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oooukgs.ru/wp-content/uploads/2020/04/plakat-dlja-sadoogorodov-1024x725.jpg"/>
          <p:cNvPicPr>
            <a:picLocks noGrp="1"/>
          </p:cNvPicPr>
          <p:nvPr>
            <p:ph idx="1"/>
          </p:nvPr>
        </p:nvPicPr>
        <p:blipFill>
          <a:blip r:embed="rId2" cstate="print"/>
          <a:srcRect/>
          <a:stretch>
            <a:fillRect/>
          </a:stretch>
        </p:blipFill>
        <p:spPr bwMode="auto">
          <a:xfrm>
            <a:off x="467544" y="260648"/>
            <a:ext cx="7920880" cy="6597352"/>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gymnasium2.edu-nv.ru/files/administrator.gymnasium2_edu_nv_ru/Bezopasnosti/POZ-BEZOPASNOTI/%D0%A0amianri_pozar/16-2798669671.jpg"/>
          <p:cNvPicPr>
            <a:picLocks noGrp="1"/>
          </p:cNvPicPr>
          <p:nvPr>
            <p:ph idx="1"/>
          </p:nvPr>
        </p:nvPicPr>
        <p:blipFill>
          <a:blip r:embed="rId2" cstate="print"/>
          <a:srcRect/>
          <a:stretch>
            <a:fillRect/>
          </a:stretch>
        </p:blipFill>
        <p:spPr bwMode="auto">
          <a:xfrm>
            <a:off x="827584" y="404664"/>
            <a:ext cx="7416824" cy="6192688"/>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74.mchs.gov.ru/uploads/resize_cache/news/2022-10-13/soblyudat-pravila-pozharnoy-bezopasnosti-v-snt-nuzhno-kruglyy-god_1665663422519857540__2000x2000.jpg"/>
          <p:cNvPicPr>
            <a:picLocks noGrp="1"/>
          </p:cNvPicPr>
          <p:nvPr>
            <p:ph idx="1"/>
          </p:nvPr>
        </p:nvPicPr>
        <p:blipFill>
          <a:blip r:embed="rId2" cstate="print"/>
          <a:srcRect/>
          <a:stretch>
            <a:fillRect/>
          </a:stretch>
        </p:blipFill>
        <p:spPr bwMode="auto">
          <a:xfrm>
            <a:off x="755576" y="620688"/>
            <a:ext cx="7920880" cy="5904656"/>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nezabudka13.ru/wp-content/uploads/2016/04/%D0%9D%D0%B0-%D0%B4%D0%B0%D1%87%D0%B5-1.jpg"/>
          <p:cNvPicPr>
            <a:picLocks noGrp="1"/>
          </p:cNvPicPr>
          <p:nvPr>
            <p:ph idx="1"/>
          </p:nvPr>
        </p:nvPicPr>
        <p:blipFill>
          <a:blip r:embed="rId2" cstate="print"/>
          <a:srcRect/>
          <a:stretch>
            <a:fillRect/>
          </a:stretch>
        </p:blipFill>
        <p:spPr bwMode="auto">
          <a:xfrm>
            <a:off x="755576" y="332656"/>
            <a:ext cx="7776864" cy="6192687"/>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rmAutofit fontScale="90000"/>
          </a:bodyPr>
          <a:lstStyle/>
          <a:p>
            <a:r>
              <a:rPr lang="ru-RU" sz="2800" b="1" dirty="0"/>
              <a:t>II. Территории поселений и населенных пунктов</a:t>
            </a:r>
            <a:endParaRPr lang="ru-RU" sz="2800" dirty="0"/>
          </a:p>
        </p:txBody>
      </p:sp>
      <p:sp>
        <p:nvSpPr>
          <p:cNvPr id="3" name="Объект 2"/>
          <p:cNvSpPr>
            <a:spLocks noGrp="1"/>
          </p:cNvSpPr>
          <p:nvPr>
            <p:ph idx="1"/>
          </p:nvPr>
        </p:nvSpPr>
        <p:spPr>
          <a:xfrm>
            <a:off x="251520" y="764704"/>
            <a:ext cx="8712968" cy="6093296"/>
          </a:xfrm>
        </p:spPr>
        <p:txBody>
          <a:bodyPr>
            <a:normAutofit fontScale="47500" lnSpcReduction="20000"/>
          </a:bodyPr>
          <a:lstStyle/>
          <a:p>
            <a:r>
              <a:rPr lang="ru-RU" dirty="0"/>
              <a:t>65. Запрещается использовать противопожарные расстояния между зданиями, сооружениями и строениями для складирования материалов, мусора, травы и иных отходов, оборудования и тары, строительства (размещения) зданий и сооружений, в том числе временных, для разведения костров, приготовления пищи с применением открытого огня (мангалов, жаровен и др.) и сжигания отходов и тары.</a:t>
            </a:r>
          </a:p>
          <a:p>
            <a:r>
              <a:rPr lang="ru-RU" dirty="0"/>
              <a:t>66. На землях общего пользования населенных пунктов, а также на территориях частных домовладений, расположенных на территориях населенных пунктов, запрещается разводить костры, использовать открытый огонь для приготовления пищи вне специально отведенных и оборудованных для этого мест, а также сжигать мусор, траву, листву и иные отходы, материалы или изделия, кроме мест и (или) способов, установленных органами местного самоуправления городских и сельских поселений, муниципальных и городских округов, внутригородских районов.</a:t>
            </a:r>
          </a:p>
          <a:p>
            <a:r>
              <a:rPr lang="ru-RU" dirty="0"/>
              <a:t>67. Правообладатели земельных участков (собственники земельных участков, землепользователи, землевладельцы и арендаторы земельных участков), расположенных в границах населенных пунктов и на территориях общего пользования вне границ населенных пунктов, и правообладатели территорий ведения гражданами садоводства или огородничества для собственных нужд (далее - территории садоводства или огородничества) обязаны производить своевременную уборку мусора, сухой растительности и покос травы.</a:t>
            </a:r>
          </a:p>
          <a:p>
            <a:r>
              <a:rPr lang="ru-RU" dirty="0"/>
              <a:t>Границы уборки указанных территорий определяются границами земельного участка на основании кадастрового или межевого плана</a:t>
            </a:r>
            <a:r>
              <a:rPr lang="ru-RU" dirty="0" smtClean="0"/>
              <a:t>.</a:t>
            </a:r>
          </a:p>
          <a:p>
            <a:r>
              <a:rPr lang="ru-RU" dirty="0"/>
              <a:t>68. На территориях общего пользования, прилегающих к жилым домам, садовым домам, объектам недвижимого имущества, относящимся к имуществу общего пользования садоводческого или огороднического некоммерческого товарищества, а также в лесах, лесопарковых зонах и на землях сельскохозяйственного назначения запрещается устраивать свалки горючих отходов.</a:t>
            </a:r>
          </a:p>
          <a:p>
            <a:r>
              <a:rPr lang="ru-RU" dirty="0"/>
              <a:t>69. На территориях общего пользования городских и сельских поселений, городских и муниципальных округов, на территориях садоводства или огородничества, в том числе вне границ указанных территорий, в охранных зонах линий электропередачи, электрических станций и подстанций, а также в лесах, лесопарковых зонах и на землях сельскохозяйственного назначения запрещается устраивать свалки отходов.</a:t>
            </a:r>
          </a:p>
          <a:p>
            <a:endParaRPr lang="ru-RU" dirty="0"/>
          </a:p>
        </p:txBody>
      </p:sp>
    </p:spTree>
    <p:extLst>
      <p:ext uri="{BB962C8B-B14F-4D97-AF65-F5344CB8AC3E}">
        <p14:creationId xmlns:p14="http://schemas.microsoft.com/office/powerpoint/2010/main" val="26697424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rodnik2.ru/img/pojar5.jpg"/>
          <p:cNvPicPr>
            <a:picLocks noGrp="1"/>
          </p:cNvPicPr>
          <p:nvPr>
            <p:ph idx="1"/>
          </p:nvPr>
        </p:nvPicPr>
        <p:blipFill>
          <a:blip r:embed="rId2" cstate="print"/>
          <a:srcRect/>
          <a:stretch>
            <a:fillRect/>
          </a:stretch>
        </p:blipFill>
        <p:spPr bwMode="auto">
          <a:xfrm>
            <a:off x="683568" y="476672"/>
            <a:ext cx="7992888" cy="6381328"/>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6192688"/>
          </a:xfrm>
        </p:spPr>
        <p:txBody>
          <a:bodyPr>
            <a:normAutofit fontScale="77500" lnSpcReduction="20000"/>
          </a:bodyPr>
          <a:lstStyle/>
          <a:p>
            <a:r>
              <a:rPr lang="ru-RU" dirty="0"/>
              <a:t>70. В период со дня схода снежного покрова до установления устойчивой дождливой осенней погоды или образования снежного покрова органы государственной власти, органы местного самоуправления, учреждения, организации, иные юридические лица независимо от их организационно-правовых форм и форм собственности, крестьянские (фермерские) хозяйства, общественные объединения, индивидуальные предприниматели, должностные лица, граждане Российской Федерации, иностранные граждане, лица без гражданства, владеющие, пользующиеся и (или) распоряжающиеся территорией, прилегающей к лесу, обеспечивают ее очистку от сухой травянистой растительности, пожнивных остатков, валежника, порубочных остатков, мусора и других горючих материалов на полосе шириной не менее 10 метров от леса либо отделяют лес противопожарной минерализованной полосой шириной не менее 0,5 метра или иным противопожарным барьером.</a:t>
            </a:r>
          </a:p>
        </p:txBody>
      </p:sp>
    </p:spTree>
    <p:extLst>
      <p:ext uri="{BB962C8B-B14F-4D97-AF65-F5344CB8AC3E}">
        <p14:creationId xmlns:p14="http://schemas.microsoft.com/office/powerpoint/2010/main" val="33437114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784976" cy="6408712"/>
          </a:xfrm>
        </p:spPr>
        <p:txBody>
          <a:bodyPr>
            <a:noAutofit/>
          </a:bodyPr>
          <a:lstStyle/>
          <a:p>
            <a:r>
              <a:rPr lang="ru-RU" sz="1600" dirty="0"/>
              <a:t>71. Правообладатели земельных участков обеспечивают надлежащее техническое содержание (в любое время года) дорог, проездов и подъездов к зданиям, сооружениям, строениям и наружным установкам, открытым складам, наружным пожарным лестницам и пожарным гидрантам, резервуарам, естественным и искусственным водоемам, являющимся источниками наружного противопожарного водоснабжения.</a:t>
            </a:r>
          </a:p>
          <a:p>
            <a:r>
              <a:rPr lang="ru-RU" sz="1600" dirty="0"/>
              <a:t>Запрещается использовать для стоянки автомобилей на территории населенных пунктов, предприятий и организаций площадки для пожарной техники, включая разворотные, предназначенные для ее установки, в том числе для забора воды, подачи средств тушения, доступа пожарных на объект защиты.</a:t>
            </a:r>
          </a:p>
          <a:p>
            <a:r>
              <a:rPr lang="ru-RU" sz="1600" dirty="0"/>
              <a:t>Не допускается перекрывать проезды для пожарной техники изделиями и предметами, посадкой крупногабаритных деревьев, исключающими или ограничивающими проезд пожарной техники, доступ пожарных в этажи зданий, сооружений либо снижающими размеры проездов, подъездов, установленные требованиями пожарной безопасности</a:t>
            </a:r>
            <a:r>
              <a:rPr lang="ru-RU" sz="1600" dirty="0" smtClean="0"/>
              <a:t>.</a:t>
            </a:r>
          </a:p>
          <a:p>
            <a:r>
              <a:rPr lang="ru-RU" sz="1600" dirty="0"/>
              <a:t>Система противопожарной защиты в случае пожара должна обеспечивать автоматическую разблокировку и (или) открывание шлагбаумов, ворот, ограждений и иных технических средств, установленных на проездах и подъездах, а также нахождение их в открытом положении для обеспечения беспрепятственного проезда пожарной техники. Допускается ручное открывание при организации круглосуточного дежурства персонала непосредственно у места установки шлагбаума, ворот, ограждения и иных технических средств на проездах или дистанционно при устройстве видео- и </a:t>
            </a:r>
            <a:r>
              <a:rPr lang="ru-RU" sz="1600" dirty="0" err="1"/>
              <a:t>аудиосвязи</a:t>
            </a:r>
            <a:r>
              <a:rPr lang="ru-RU" sz="1600" dirty="0"/>
              <a:t> с местом их установки.</a:t>
            </a:r>
          </a:p>
          <a:p>
            <a:r>
              <a:rPr lang="ru-RU" sz="1600" dirty="0"/>
              <a:t>У въезда на территорию строительных площадок, открытых плоскостных автостоянок и гаражей, а также на территорию садоводства или огородничества вывешиваются схемы с обозначением въездов, подъездов, пожарных проездов и источников противопожарного водоснабжения.</a:t>
            </a:r>
          </a:p>
          <a:p>
            <a:r>
              <a:rPr lang="ru-RU" sz="1600" dirty="0"/>
              <a:t>Физическим лицам запрещается препятствовать работе подразделений пожарной охраны, в том числе в пути следования подразделений пожарной охраны к месту пожара.</a:t>
            </a:r>
          </a:p>
          <a:p>
            <a:endParaRPr lang="ru-RU" sz="1600" dirty="0"/>
          </a:p>
        </p:txBody>
      </p:sp>
    </p:spTree>
    <p:extLst>
      <p:ext uri="{BB962C8B-B14F-4D97-AF65-F5344CB8AC3E}">
        <p14:creationId xmlns:p14="http://schemas.microsoft.com/office/powerpoint/2010/main" val="10202977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images.ru.prom.st/430951461_w640_h640_vorota-iz-setki.jpg"/>
          <p:cNvPicPr>
            <a:picLocks noGrp="1"/>
          </p:cNvPicPr>
          <p:nvPr>
            <p:ph idx="1"/>
          </p:nvPr>
        </p:nvPicPr>
        <p:blipFill>
          <a:blip r:embed="rId2" cstate="print"/>
          <a:srcRect/>
          <a:stretch>
            <a:fillRect/>
          </a:stretch>
        </p:blipFill>
        <p:spPr bwMode="auto">
          <a:xfrm>
            <a:off x="1475656" y="692696"/>
            <a:ext cx="6480719" cy="5832648"/>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fontScale="70000" lnSpcReduction="20000"/>
          </a:bodyPr>
          <a:lstStyle/>
          <a:p>
            <a:r>
              <a:rPr lang="ru-RU" dirty="0"/>
              <a:t>73. Руководитель организации, лица, владеющие, пользующиеся и (или) распоряжающиеся объектами защиты, обеспечивают очистку объекта защиты от горючих отходов, мусора, тары и сухой растительности.</a:t>
            </a:r>
          </a:p>
          <a:p>
            <a:r>
              <a:rPr lang="ru-RU" dirty="0"/>
              <a:t>Зона очистки от сухой травы, веток, других горючих материалов и сухостойных деревьев вокруг костра, место размещения запаса дров и огнетушащих средств должны составлять не менее 2 метров.</a:t>
            </a:r>
          </a:p>
          <a:p>
            <a:r>
              <a:rPr lang="ru-RU" dirty="0"/>
              <a:t>Не допускается разводить открытый огонь (костры) в местах, находящихся за территорией частных домовладений, на расстоянии менее 50 метров от объектов защиты. После завершения мероприятия или при усилении ветра костер или кострище необходимо залить водой или засыпать песком (землей) до полного прекращения тления углей.</a:t>
            </a:r>
          </a:p>
          <a:p>
            <a:r>
              <a:rPr lang="ru-RU" dirty="0"/>
              <a:t>На территории поселений, городских округов и внутригородских муниципальных образований, а также на расстоянии менее 1 ООО метров от лесов запрещается запускать неуправляемые изделия из горючих материалов, принцип подъема которых на высоту основан на нагревании воздуха внутри конструкции с помощью открытого огня.</a:t>
            </a:r>
          </a:p>
        </p:txBody>
      </p:sp>
    </p:spTree>
    <p:extLst>
      <p:ext uri="{BB962C8B-B14F-4D97-AF65-F5344CB8AC3E}">
        <p14:creationId xmlns:p14="http://schemas.microsoft.com/office/powerpoint/2010/main" val="34400057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260648"/>
            <a:ext cx="8892480" cy="6597352"/>
          </a:xfrm>
        </p:spPr>
        <p:txBody>
          <a:bodyPr>
            <a:normAutofit fontScale="55000" lnSpcReduction="20000"/>
          </a:bodyPr>
          <a:lstStyle/>
          <a:p>
            <a:r>
              <a:rPr lang="ru-RU" dirty="0"/>
              <a:t>74. На объектах защиты, граничащих с лесничествами, а также расположенных в районах с торфяными почвами, предусматривается создание защитных противопожарных минерализованных полос шириной не менее 1,5 метра, противопожарных расстояний, удаление (сбор) в летний период сухой растительности, поросли,, кустарников и осуществление других мероприятий, предупреждающих распространение огня при природных пожарах. Противопожарные минерализованные полосы не должны препятствовать проезду к населенным пунктам и </a:t>
            </a:r>
            <a:r>
              <a:rPr lang="ru-RU" dirty="0" err="1"/>
              <a:t>водоисточникам</a:t>
            </a:r>
            <a:r>
              <a:rPr lang="ru-RU" dirty="0"/>
              <a:t> в целях пожаротушения.</a:t>
            </a:r>
          </a:p>
          <a:p>
            <a:r>
              <a:rPr lang="ru-RU" dirty="0"/>
              <a:t>Запрещается использовать противопожарные минерализованные полосы и противопожарные расстояния для строительства различных сооружений и подсобных строений, ведения сельскохозяйственных работ, для складирования горючих материалов, мусора, бытовых отходов, а также отходов древесных, строительных и других горючих материалов</a:t>
            </a:r>
            <a:r>
              <a:rPr lang="ru-RU" dirty="0" smtClean="0"/>
              <a:t>.</a:t>
            </a:r>
            <a:r>
              <a:rPr lang="ru-RU" dirty="0"/>
              <a:t> </a:t>
            </a:r>
            <a:endParaRPr lang="ru-RU" dirty="0" smtClean="0"/>
          </a:p>
          <a:p>
            <a:r>
              <a:rPr lang="ru-RU" dirty="0" smtClean="0"/>
              <a:t>75</a:t>
            </a:r>
            <a:r>
              <a:rPr lang="ru-RU" dirty="0"/>
              <a:t>. Органами местного самоуправления городских и сельских поселений, городских и муниципальных округов, внутригородских районов создаются для целей пожаротушения источники наружного противопожарного водоснабжения, а также условия для забора в любое время года воды из источников наружного противопожарного водоснабжения, расположенных в населенных пунктах и на прилегающих к ним территориях, в соответствии со статьей 19 Федерального закона </a:t>
            </a:r>
            <a:r>
              <a:rPr lang="ru-RU" b="1" dirty="0" smtClean="0"/>
              <a:t>от 21 декабря 1994 г. N 69-ФЗ </a:t>
            </a:r>
            <a:r>
              <a:rPr lang="ru-RU" dirty="0" smtClean="0"/>
              <a:t>"</a:t>
            </a:r>
            <a:r>
              <a:rPr lang="ru-RU" dirty="0"/>
              <a:t>О пожарной безопасности".</a:t>
            </a:r>
          </a:p>
          <a:p>
            <a:r>
              <a:rPr lang="ru-RU" dirty="0"/>
              <a:t>При наличии на территориях населенных пунктов, территории садоводства или огородничества, а также на других объектах защиты или вблизи них (в радиусе 200 метров) естественных или искусственных </a:t>
            </a:r>
            <a:r>
              <a:rPr lang="ru-RU" dirty="0" err="1"/>
              <a:t>водоисточников</a:t>
            </a:r>
            <a:r>
              <a:rPr lang="ru-RU" dirty="0"/>
              <a:t> (река, озеро, бассейн, градирня и др.) к ним должны быть устроены подъезды с площадками (пирсами) с твердым покрытием размером не менее 12 х 12 метров для установки пожарных автомобилей и забора воды в любое время года, за исключением случаев, когда территория населенного пункта, объекта защиты и находящиеся на них здания и сооружения обеспечены источниками противопожарного водоснабжения.</a:t>
            </a:r>
          </a:p>
        </p:txBody>
      </p:sp>
    </p:spTree>
    <p:extLst>
      <p:ext uri="{BB962C8B-B14F-4D97-AF65-F5344CB8AC3E}">
        <p14:creationId xmlns:p14="http://schemas.microsoft.com/office/powerpoint/2010/main" val="6293714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https://fb.ru/misc/i/gallery/70525/2558026.jpg"/>
          <p:cNvPicPr>
            <a:picLocks noGrp="1"/>
          </p:cNvPicPr>
          <p:nvPr>
            <p:ph idx="1"/>
          </p:nvPr>
        </p:nvPicPr>
        <p:blipFill>
          <a:blip r:embed="rId2" cstate="print"/>
          <a:srcRect/>
          <a:stretch>
            <a:fillRect/>
          </a:stretch>
        </p:blipFill>
        <p:spPr bwMode="auto">
          <a:xfrm>
            <a:off x="4860032" y="404664"/>
            <a:ext cx="3665381" cy="2769171"/>
          </a:xfrm>
          <a:prstGeom prst="rect">
            <a:avLst/>
          </a:prstGeom>
          <a:noFill/>
          <a:ln w="9525">
            <a:noFill/>
            <a:miter lim="800000"/>
            <a:headEnd/>
            <a:tailEnd/>
          </a:ln>
        </p:spPr>
      </p:pic>
      <p:pic>
        <p:nvPicPr>
          <p:cNvPr id="6" name="Рисунок 5" descr="http://mchs-orel.ru/wp-content/uploads/2014/09/0142.jpg"/>
          <p:cNvPicPr/>
          <p:nvPr/>
        </p:nvPicPr>
        <p:blipFill>
          <a:blip r:embed="rId3" cstate="print"/>
          <a:srcRect/>
          <a:stretch>
            <a:fillRect/>
          </a:stretch>
        </p:blipFill>
        <p:spPr bwMode="auto">
          <a:xfrm>
            <a:off x="395536" y="188640"/>
            <a:ext cx="3605725" cy="2711669"/>
          </a:xfrm>
          <a:prstGeom prst="rect">
            <a:avLst/>
          </a:prstGeom>
          <a:noFill/>
          <a:ln w="9525">
            <a:noFill/>
            <a:miter lim="800000"/>
            <a:headEnd/>
            <a:tailEnd/>
          </a:ln>
        </p:spPr>
      </p:pic>
      <p:pic>
        <p:nvPicPr>
          <p:cNvPr id="7" name="Рисунок 6" descr="https://present5.com/presentation/35527765_455952694/image-46.jpg"/>
          <p:cNvPicPr/>
          <p:nvPr/>
        </p:nvPicPr>
        <p:blipFill>
          <a:blip r:embed="rId4" cstate="print"/>
          <a:srcRect/>
          <a:stretch>
            <a:fillRect/>
          </a:stretch>
        </p:blipFill>
        <p:spPr bwMode="auto">
          <a:xfrm>
            <a:off x="4067944" y="3294994"/>
            <a:ext cx="4757718" cy="3563006"/>
          </a:xfrm>
          <a:prstGeom prst="rect">
            <a:avLst/>
          </a:prstGeom>
          <a:noFill/>
          <a:ln w="9525">
            <a:noFill/>
            <a:miter lim="800000"/>
            <a:headEnd/>
            <a:tailEnd/>
          </a:ln>
        </p:spPr>
      </p:pic>
      <p:pic>
        <p:nvPicPr>
          <p:cNvPr id="9" name="Рисунок 8" descr="http://4turista.ru/sites/default/files/fold/dscn1836.jpg"/>
          <p:cNvPicPr/>
          <p:nvPr/>
        </p:nvPicPr>
        <p:blipFill>
          <a:blip r:embed="rId5" cstate="print"/>
          <a:srcRect/>
          <a:stretch>
            <a:fillRect/>
          </a:stretch>
        </p:blipFill>
        <p:spPr bwMode="auto">
          <a:xfrm>
            <a:off x="0" y="3379076"/>
            <a:ext cx="4638948" cy="3478924"/>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Паспорт</a:t>
            </a:r>
          </a:p>
        </p:txBody>
      </p:sp>
      <p:sp>
        <p:nvSpPr>
          <p:cNvPr id="3" name="Объект 2"/>
          <p:cNvSpPr>
            <a:spLocks noGrp="1"/>
          </p:cNvSpPr>
          <p:nvPr>
            <p:ph idx="1"/>
          </p:nvPr>
        </p:nvSpPr>
        <p:spPr>
          <a:xfrm>
            <a:off x="457200" y="1268760"/>
            <a:ext cx="8229600" cy="5256584"/>
          </a:xfrm>
        </p:spPr>
        <p:txBody>
          <a:bodyPr>
            <a:normAutofit fontScale="62500" lnSpcReduction="20000"/>
          </a:bodyPr>
          <a:lstStyle/>
          <a:p>
            <a:r>
              <a:rPr lang="ru-RU" dirty="0"/>
              <a:t>76. Паспорт населенного пункта, паспорт территории организации отдыха детей и их оздоровления, паспорт территории садоводства или огородничества, которые подвержены угрозе лесных пожаров (далее - паспорт населенного пункта, паспорт территории), ежегодно к началу пожароопасного сезона разрабатываются и утверждаются в соответствии с </a:t>
            </a:r>
            <a:r>
              <a:rPr lang="ru-RU" b="1" dirty="0"/>
              <a:t>разделом XX настоящих Правил:</a:t>
            </a:r>
          </a:p>
          <a:p>
            <a:r>
              <a:rPr lang="ru-RU" dirty="0"/>
              <a:t>а) в отношении населенных пунктов - органами местного самоуправления поселений, городских и муниципальных округов, за исключением случаев, указанных в подпункте "б" настоящего пункта;</a:t>
            </a:r>
          </a:p>
          <a:p>
            <a:r>
              <a:rPr lang="ru-RU" dirty="0"/>
              <a:t>б) в отношении городов федерального значения Москвы, Санкт-Петербурга и Севастополя - органами государственной власти указанных субъектов Российской Федерации;</a:t>
            </a:r>
          </a:p>
          <a:p>
            <a:r>
              <a:rPr lang="ru-RU" dirty="0"/>
              <a:t>в) в отношении территории садоводства или огородничества -председателем садоводческого или огороднического некоммерческого товарищества;</a:t>
            </a:r>
          </a:p>
          <a:p>
            <a:r>
              <a:rPr lang="ru-RU" dirty="0"/>
              <a:t>г) в отношении территории организации отдыха детей и их оздоровления - руководителем организации отдыха детей и их оздоровления.</a:t>
            </a:r>
          </a:p>
        </p:txBody>
      </p:sp>
    </p:spTree>
    <p:extLst>
      <p:ext uri="{BB962C8B-B14F-4D97-AF65-F5344CB8AC3E}">
        <p14:creationId xmlns:p14="http://schemas.microsoft.com/office/powerpoint/2010/main" val="400370360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62074"/>
          </a:xfrm>
        </p:spPr>
        <p:txBody>
          <a:bodyPr>
            <a:normAutofit fontScale="90000"/>
          </a:bodyPr>
          <a:lstStyle/>
          <a:p>
            <a:r>
              <a:rPr lang="ru-RU" sz="3600" b="1" dirty="0" smtClean="0"/>
              <a:t>XIV. Объекты хранения</a:t>
            </a:r>
            <a:r>
              <a:rPr lang="ru-RU" dirty="0" smtClean="0"/>
              <a:t/>
            </a:r>
            <a:br>
              <a:rPr lang="ru-RU" dirty="0" smtClean="0"/>
            </a:br>
            <a:endParaRPr lang="ru-RU" dirty="0"/>
          </a:p>
        </p:txBody>
      </p:sp>
      <p:sp>
        <p:nvSpPr>
          <p:cNvPr id="3" name="Объект 2"/>
          <p:cNvSpPr>
            <a:spLocks noGrp="1"/>
          </p:cNvSpPr>
          <p:nvPr>
            <p:ph idx="1"/>
          </p:nvPr>
        </p:nvSpPr>
        <p:spPr>
          <a:xfrm>
            <a:off x="457200" y="692696"/>
            <a:ext cx="8229600" cy="5760640"/>
          </a:xfrm>
        </p:spPr>
        <p:txBody>
          <a:bodyPr>
            <a:normAutofit fontScale="77500" lnSpcReduction="20000"/>
          </a:bodyPr>
          <a:lstStyle/>
          <a:p>
            <a:r>
              <a:rPr lang="ru-RU" dirty="0" smtClean="0"/>
              <a:t>286</a:t>
            </a:r>
            <a:r>
              <a:rPr lang="ru-RU" dirty="0"/>
              <a:t>. Хранить на складах (в помещениях) вещества и материалы необходимо с учетом их пожароопасных физико-химических свойств  (способность к окислению, самонагреванию и воспламенению при попадании влаги, соприкосновении с воздухом и др.).</a:t>
            </a:r>
          </a:p>
          <a:p>
            <a:r>
              <a:rPr lang="ru-RU" dirty="0"/>
              <a:t>Запрещается совместное хранение в одной секции с каучуком или материалами, получаемыми путем вулканизации каучука, каких-либо других материалов и товаров.</a:t>
            </a:r>
          </a:p>
          <a:p>
            <a:r>
              <a:rPr lang="ru-RU" dirty="0"/>
              <a:t>287. Баллоны с горючими газами, емкости (бутылки, бутыли, другая тара) с легковоспламеняющимися и горючими жидкостями, а также аэрозольные упаковки должны быть защищены от солнечного и иного теплового воздействия.</a:t>
            </a:r>
          </a:p>
          <a:p>
            <a:r>
              <a:rPr lang="ru-RU" dirty="0"/>
              <a:t>На открытых площадках или под навесами хранение аэрозольных упаковок допускается только в контейнерах из негорючих материалов.</a:t>
            </a:r>
          </a:p>
        </p:txBody>
      </p:sp>
    </p:spTree>
    <p:extLst>
      <p:ext uri="{BB962C8B-B14F-4D97-AF65-F5344CB8AC3E}">
        <p14:creationId xmlns:p14="http://schemas.microsoft.com/office/powerpoint/2010/main" val="20546668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62074"/>
          </a:xfrm>
        </p:spPr>
        <p:txBody>
          <a:bodyPr>
            <a:normAutofit fontScale="90000"/>
          </a:bodyPr>
          <a:lstStyle/>
          <a:p>
            <a:r>
              <a:rPr lang="ru-RU" sz="3200" dirty="0" smtClean="0"/>
              <a:t>299. При хранении газа:</a:t>
            </a:r>
            <a:endParaRPr lang="ru-RU" sz="3200" dirty="0"/>
          </a:p>
        </p:txBody>
      </p:sp>
      <p:sp>
        <p:nvSpPr>
          <p:cNvPr id="3" name="Объект 2"/>
          <p:cNvSpPr>
            <a:spLocks noGrp="1"/>
          </p:cNvSpPr>
          <p:nvPr>
            <p:ph idx="1"/>
          </p:nvPr>
        </p:nvSpPr>
        <p:spPr>
          <a:xfrm>
            <a:off x="251520" y="980728"/>
            <a:ext cx="8892480" cy="5877272"/>
          </a:xfrm>
        </p:spPr>
        <p:txBody>
          <a:bodyPr>
            <a:normAutofit fontScale="55000" lnSpcReduction="20000"/>
          </a:bodyPr>
          <a:lstStyle/>
          <a:p>
            <a:r>
              <a:rPr lang="ru-RU" dirty="0" smtClean="0"/>
              <a:t>а</a:t>
            </a:r>
            <a:r>
              <a:rPr lang="ru-RU" dirty="0"/>
              <a:t>) окна помещений, где хранятся баллоны с газом, закрашиваются белой краской или оборудуются солнцезащитными устройствами из негорючих материалов;</a:t>
            </a:r>
          </a:p>
          <a:p>
            <a:r>
              <a:rPr lang="ru-RU" dirty="0"/>
              <a:t>б) при хранении баллонов на открытых площадках сооружения, защищающие баллоны от осадков и солнечных лучей, выполняются из негорючих материалов;</a:t>
            </a:r>
          </a:p>
          <a:p>
            <a:r>
              <a:rPr lang="ru-RU" dirty="0"/>
              <a:t>в) баллоны с горючим газом должны храниться отдельно от баллонов с кислородом, сжатым воздухом, хлором, фтором и другими окислителями, а также от баллонов с токсичным газом;</a:t>
            </a:r>
          </a:p>
          <a:p>
            <a:r>
              <a:rPr lang="ru-RU" dirty="0"/>
              <a:t>г) размещение групповых баллонных установок допускается у глухих (не имеющих проемов) наружных стен зданий. Шкафы и будки, где размещаются баллоны, выполняются из негорючих материалов и имеют естественную вентиляцию, исключающую образование в них взрывоопасных смесей;</a:t>
            </a:r>
          </a:p>
          <a:p>
            <a:r>
              <a:rPr lang="ru-RU" dirty="0"/>
              <a:t>д) при хранении и транспортировании баллонов с кислородом нельзя допускать попадания масел (жиров) и соприкосновения арматуры баллона с промасленными материалами. При </a:t>
            </a:r>
            <a:r>
              <a:rPr lang="ru-RU" dirty="0" err="1"/>
              <a:t>перекантовке</a:t>
            </a:r>
            <a:r>
              <a:rPr lang="ru-RU" dirty="0"/>
              <a:t> баллонов с кислородом вручную не разрешается браться за клапаны</a:t>
            </a:r>
            <a:r>
              <a:rPr lang="ru-RU" dirty="0" smtClean="0"/>
              <a:t>;</a:t>
            </a:r>
          </a:p>
          <a:p>
            <a:r>
              <a:rPr lang="ru-RU" dirty="0"/>
              <a:t>ж) баллоны при обнаружении утечки из них газа должны убираться из помещения склада в безопасное место;</a:t>
            </a:r>
          </a:p>
          <a:p>
            <a:r>
              <a:rPr lang="ru-RU" dirty="0"/>
              <a:t>з) на склад, где размещаются баллоны с горючим газом, не допускаются лица в обуви, подбитой металлическими гвоздями или подковами;</a:t>
            </a:r>
          </a:p>
          <a:p>
            <a:r>
              <a:rPr lang="ru-RU" dirty="0"/>
              <a:t>к) хранение каких-либо других веществ, материалов и оборудования в помещениях складов с горючим газом не разрешается;</a:t>
            </a:r>
          </a:p>
          <a:p>
            <a:r>
              <a:rPr lang="ru-RU" dirty="0"/>
              <a:t>л) помещения складов с горючим газом обеспечиваются естественной вентиляцией.</a:t>
            </a:r>
          </a:p>
          <a:p>
            <a:endParaRPr lang="ru-RU" dirty="0"/>
          </a:p>
        </p:txBody>
      </p:sp>
    </p:spTree>
    <p:extLst>
      <p:ext uri="{BB962C8B-B14F-4D97-AF65-F5344CB8AC3E}">
        <p14:creationId xmlns:p14="http://schemas.microsoft.com/office/powerpoint/2010/main" val="9814289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06090"/>
          </a:xfrm>
        </p:spPr>
        <p:txBody>
          <a:bodyPr>
            <a:normAutofit fontScale="90000"/>
          </a:bodyPr>
          <a:lstStyle/>
          <a:p>
            <a:r>
              <a:rPr lang="ru-RU" sz="2800" b="1" dirty="0"/>
              <a:t>XVIII. Требования к инструкции о мерах пожарной безопасности</a:t>
            </a:r>
          </a:p>
        </p:txBody>
      </p:sp>
      <p:sp>
        <p:nvSpPr>
          <p:cNvPr id="3" name="Объект 2"/>
          <p:cNvSpPr>
            <a:spLocks noGrp="1"/>
          </p:cNvSpPr>
          <p:nvPr>
            <p:ph idx="1"/>
          </p:nvPr>
        </p:nvSpPr>
        <p:spPr>
          <a:xfrm>
            <a:off x="251520" y="1052736"/>
            <a:ext cx="8568952" cy="5805264"/>
          </a:xfrm>
        </p:spPr>
        <p:txBody>
          <a:bodyPr>
            <a:normAutofit fontScale="47500" lnSpcReduction="20000"/>
          </a:bodyPr>
          <a:lstStyle/>
          <a:p>
            <a:r>
              <a:rPr lang="ru-RU" dirty="0"/>
              <a:t>393. В инструкции о мерах пожарной безопасности необходимо отражать следующие вопросы:</a:t>
            </a:r>
          </a:p>
          <a:p>
            <a:r>
              <a:rPr lang="ru-RU" dirty="0"/>
              <a:t>а) порядок содержания территории, зданий, сооружений и помещений, эвакуационных путей и выходов, в том числе аварийных, а также путей доступа подразделений пожарной охраны на объекты защиты (на этажи, кровлю (покрытие) и др.);</a:t>
            </a:r>
          </a:p>
          <a:p>
            <a:r>
              <a:rPr lang="ru-RU" dirty="0"/>
              <a:t>б) мероприятия по обеспечению пожарной безопасности технологических процессов при эксплуатации оборудования и производстве пожароопасных работ;</a:t>
            </a:r>
          </a:p>
          <a:p>
            <a:r>
              <a:rPr lang="ru-RU" dirty="0"/>
              <a:t>в) порядок и нормы хранения и транспортировки </a:t>
            </a:r>
            <a:r>
              <a:rPr lang="ru-RU" dirty="0" err="1"/>
              <a:t>пожаровзрывоопасных</a:t>
            </a:r>
            <a:r>
              <a:rPr lang="ru-RU" dirty="0"/>
              <a:t> веществ и материалов;</a:t>
            </a:r>
          </a:p>
          <a:p>
            <a:r>
              <a:rPr lang="ru-RU" dirty="0"/>
              <a:t>г) порядок осмотра и закрытия помещений по окончании работы;</a:t>
            </a:r>
          </a:p>
          <a:p>
            <a:r>
              <a:rPr lang="ru-RU" dirty="0"/>
              <a:t>д) расположение мест для курения, применения открытого огня, проезда транспорта, проведения огневых или иных пожароопасных работ;</a:t>
            </a:r>
          </a:p>
          <a:p>
            <a:r>
              <a:rPr lang="ru-RU" dirty="0"/>
              <a:t>е) порядок сбора, хранения и удаления горючих веществ и материалов, содержания и хранения спецодежды;</a:t>
            </a:r>
          </a:p>
          <a:p>
            <a:r>
              <a:rPr lang="ru-RU" dirty="0"/>
              <a:t>ж) допустимое количество единовременно находящихся в помещениях сырья, полуфабрикатов и готовой продукции;</a:t>
            </a:r>
          </a:p>
          <a:p>
            <a:r>
              <a:rPr lang="ru-RU" dirty="0"/>
              <a:t>з) порядок и периодичность уборки горючих отходов и пыли, хранения промасленной спецодежды, ветоши;</a:t>
            </a:r>
          </a:p>
          <a:p>
            <a:r>
              <a:rPr lang="ru-RU" dirty="0"/>
              <a:t>и) предельные показания контрольно-измерительных приборов (манометры, термометры и др.), отклонения от которых могут вызвать пожар или взрыв;</a:t>
            </a:r>
          </a:p>
          <a:p>
            <a:r>
              <a:rPr lang="ru-RU" dirty="0"/>
              <a:t>к) обязанности и действия работников при пожаре, в том числе при вызове пожарной охраны, открытии и блокировании в открытом состоянии вращающихся дверей и турникетов, а также других устройств, препятствующих свободной эвакуации людей, аварийной остановке технологического оборудования, отключении вентиляции и электрооборудования (в том числе в случае пожара и по окончании рабочего дня), пользовании средствами пожаротушения и пожарной автоматики, эвакуации горючих веществ и материальных ценностей, осмотре и приведении в </a:t>
            </a:r>
            <a:r>
              <a:rPr lang="ru-RU" dirty="0" err="1"/>
              <a:t>пожаровзрывобезопасное</a:t>
            </a:r>
            <a:r>
              <a:rPr lang="ru-RU" dirty="0"/>
              <a:t> состояние всех помещений предприятия (подразделения);</a:t>
            </a:r>
          </a:p>
          <a:p>
            <a:r>
              <a:rPr lang="ru-RU" dirty="0"/>
              <a:t>л) допустимое (предельное) количество людей, которые могут одновременно находиться на объекте защиты.</a:t>
            </a:r>
          </a:p>
        </p:txBody>
      </p:sp>
    </p:spTree>
    <p:extLst>
      <p:ext uri="{BB962C8B-B14F-4D97-AF65-F5344CB8AC3E}">
        <p14:creationId xmlns:p14="http://schemas.microsoft.com/office/powerpoint/2010/main" val="32624835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525344"/>
          </a:xfrm>
        </p:spPr>
        <p:txBody>
          <a:bodyPr>
            <a:normAutofit fontScale="40000" lnSpcReduction="20000"/>
          </a:bodyPr>
          <a:lstStyle/>
          <a:p>
            <a:r>
              <a:rPr lang="ru-RU" dirty="0"/>
              <a:t>394. В инструкции о мерах пожарной безопасности указываются лица, ответственные за обеспечение пожарной безопасности, в том числе за:</a:t>
            </a:r>
          </a:p>
          <a:p>
            <a:r>
              <a:rPr lang="ru-RU" dirty="0"/>
              <a:t>а) сообщение о возникновении пожара в пожарную охрану и оповещение (информирование) руководства, дежурных и аварийных служб объекта защиты;</a:t>
            </a:r>
          </a:p>
          <a:p>
            <a:r>
              <a:rPr lang="ru-RU" dirty="0"/>
              <a:t>б) организацию спасения людей с использованием для этого имеющихся сил и технических средств;</a:t>
            </a:r>
          </a:p>
          <a:p>
            <a:r>
              <a:rPr lang="ru-RU" dirty="0"/>
              <a:t>в) проверку включения автоматических систем противопожарной защиты (систем оповещения людей о пожаре, пожаротушения, </a:t>
            </a:r>
            <a:r>
              <a:rPr lang="ru-RU" dirty="0" err="1"/>
              <a:t>противодымной</a:t>
            </a:r>
            <a:r>
              <a:rPr lang="ru-RU" dirty="0"/>
              <a:t> защиты);</a:t>
            </a:r>
          </a:p>
          <a:p>
            <a:r>
              <a:rPr lang="ru-RU" dirty="0"/>
              <a:t>г) отключение при необходимости электроэнергии (за исключением систем противопожарной защиты), остановку работы транспортирующих устройств, агрегатов, устройств с применением открытого пламени, а также теплогенерирующих агрегатов, аппаратов и устройств с применением горючих теплоносителей и (или) с температурой на их внешней поверхности, способной превысить (в том числе при неисправности теплогенерирующего аппарата) 90 градусов Цельсия;</a:t>
            </a:r>
          </a:p>
          <a:p>
            <a:r>
              <a:rPr lang="ru-RU" dirty="0"/>
              <a:t>д) перекрывание сырьевых, газовых, паровых и водных коммуникаций, остановку работы систем вентиляции в аварийном и смежных с ним помещениях, а также выполнение других мероприятий, способствующих предотвращению развития пожара и задымления помещений здания, сооружения;</a:t>
            </a:r>
          </a:p>
          <a:p>
            <a:r>
              <a:rPr lang="ru-RU" dirty="0"/>
              <a:t>е) прекращение всех работ в здании, сооружении (если это допустимо по технологическому процессу производства), кроме работ, связанных с мероприятиями по ликвидации пожара;</a:t>
            </a:r>
          </a:p>
          <a:p>
            <a:r>
              <a:rPr lang="ru-RU" dirty="0"/>
              <a:t>ж) удаление за пределы опасной зоны всех работников, не задействованных в тушении пожара;</a:t>
            </a:r>
          </a:p>
          <a:p>
            <a:r>
              <a:rPr lang="ru-RU" dirty="0"/>
              <a:t>з) осуществление общего руководства тушением пожара (с учетом специфических особенностей объекта защиты) до прибытия подразделения пожарной охраны;</a:t>
            </a:r>
          </a:p>
          <a:p>
            <a:r>
              <a:rPr lang="ru-RU" dirty="0"/>
              <a:t>и) обеспечение соблюдения требований безопасности работниками, принимающими участие в тушении пожара;</a:t>
            </a:r>
          </a:p>
          <a:p>
            <a:r>
              <a:rPr lang="ru-RU" dirty="0"/>
              <a:t>к) организацию одновременно с тушением пожара эвакуации и защиты материальных ценностей;</a:t>
            </a:r>
          </a:p>
          <a:p>
            <a:r>
              <a:rPr lang="ru-RU" dirty="0"/>
              <a:t>л) встречу подразделений пожарной охраны и оказание помощи в выборе кратчайшего пути для подъезда к очагу пожара;</a:t>
            </a:r>
          </a:p>
          <a:p>
            <a:r>
              <a:rPr lang="ru-RU" dirty="0"/>
              <a:t>м) сообщение подразделениям пожарной охраны, привлекаемым для тушения пожаров и проведения связанных с ними первоочередных аварийно-спасательных работ, сведений, необходимых для обеспечения безопасности личного состава, о перерабатываемых или хранящихся на объекте защиты опасных (взрывоопасных), взрывчатых, сильнодействующих ядовитых веществах;</a:t>
            </a:r>
          </a:p>
          <a:p>
            <a:r>
              <a:rPr lang="ru-RU" dirty="0"/>
              <a:t>н) по прибытии подразделения пожарной охраны информирование руководителя тушения пожара о конструктивных и технологических особенностях объекта защиты, прилегающих строений и сооружений, о количестве и пожароопасных свойствах хранимых и применяемых на объекте защиты веществ, материалов, изделий и сообщение других сведений, необходимых для успешной ликвидации пожара;</a:t>
            </a:r>
          </a:p>
          <a:p>
            <a:r>
              <a:rPr lang="ru-RU" dirty="0"/>
              <a:t>о) организацию привлечения сил и средств объекта защиты к осуществлению мероприятий, связанных с ликвидацией пожара и предупреждением его развития.</a:t>
            </a:r>
          </a:p>
        </p:txBody>
      </p:sp>
    </p:spTree>
    <p:extLst>
      <p:ext uri="{BB962C8B-B14F-4D97-AF65-F5344CB8AC3E}">
        <p14:creationId xmlns:p14="http://schemas.microsoft.com/office/powerpoint/2010/main" val="331819404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rmAutofit/>
          </a:bodyPr>
          <a:lstStyle/>
          <a:p>
            <a:r>
              <a:rPr lang="ru-RU" sz="2400" b="1" dirty="0"/>
              <a:t>XIX. Обеспечение объектов защиты первичными средствами пожаротушения</a:t>
            </a:r>
            <a:endParaRPr lang="ru-RU" sz="2400" dirty="0"/>
          </a:p>
        </p:txBody>
      </p:sp>
      <p:sp>
        <p:nvSpPr>
          <p:cNvPr id="3" name="Объект 2"/>
          <p:cNvSpPr>
            <a:spLocks noGrp="1"/>
          </p:cNvSpPr>
          <p:nvPr>
            <p:ph idx="1"/>
          </p:nvPr>
        </p:nvSpPr>
        <p:spPr>
          <a:xfrm>
            <a:off x="179512" y="1052736"/>
            <a:ext cx="8784976" cy="5805264"/>
          </a:xfrm>
        </p:spPr>
        <p:txBody>
          <a:bodyPr>
            <a:normAutofit fontScale="47500" lnSpcReduction="20000"/>
          </a:bodyPr>
          <a:lstStyle/>
          <a:p>
            <a:r>
              <a:rPr lang="ru-RU" dirty="0"/>
              <a:t>Для тушения пожаров различных классов порошковые огнетушители должны иметь соответствующие заряды:</a:t>
            </a:r>
          </a:p>
          <a:p>
            <a:r>
              <a:rPr lang="ru-RU" dirty="0"/>
              <a:t>для пожаров класса А - порошок АБСЕ;</a:t>
            </a:r>
          </a:p>
          <a:p>
            <a:r>
              <a:rPr lang="ru-RU" dirty="0"/>
              <a:t>для пожаров классов В, С, Е - порошок ВСЕ или АБСЕ;</a:t>
            </a:r>
          </a:p>
          <a:p>
            <a:r>
              <a:rPr lang="ru-RU" dirty="0"/>
              <a:t>для пожаров класса D - порошок D.</a:t>
            </a:r>
          </a:p>
          <a:p>
            <a:r>
              <a:rPr lang="ru-RU" dirty="0"/>
              <a:t>Выбор огнетушителя (передвижной или переносной) обусловлен размерами возможных очагов пожара.</a:t>
            </a:r>
          </a:p>
          <a:p>
            <a:r>
              <a:rPr lang="ru-RU" dirty="0"/>
              <a:t>Допускается использовать огнетушители более высокого ранга, чем предусмотрено приложениями № 1 и 2 к настоящим Правилам.</a:t>
            </a:r>
          </a:p>
          <a:p>
            <a:r>
              <a:rPr lang="ru-RU" dirty="0"/>
              <a:t>398. При выборе огнетушителя с соответствующим температурным пределом использования учитываются климатические условия эксплуатации зданий, сооружений, помещений.</a:t>
            </a:r>
          </a:p>
          <a:p>
            <a:r>
              <a:rPr lang="ru-RU" dirty="0"/>
              <a:t>399. Если возможны комбинированные очаги пожара, то предпочтение при выборе огнетушителя отдается более универсальному по области применения</a:t>
            </a:r>
            <a:r>
              <a:rPr lang="ru-RU" dirty="0" smtClean="0"/>
              <a:t>.</a:t>
            </a:r>
          </a:p>
          <a:p>
            <a:r>
              <a:rPr lang="ru-RU" dirty="0"/>
              <a:t>406. Расстояние от возможного очага пожара до места размещения переносного огнетушителя (с учетом перегородок, дверных проемов, возможных загромождений, оборудования) не должно превышать 20 метров для помещений административного и общественного назначения, 30 метров - для помещений категорий А, Б и В1-В4 по пожарной и взрывопожарной опасности</a:t>
            </a:r>
            <a:r>
              <a:rPr lang="ru-RU" dirty="0" smtClean="0"/>
              <a:t>,…</a:t>
            </a:r>
            <a:r>
              <a:rPr lang="ru-RU" dirty="0"/>
              <a:t> 407. Каждый огнетушитель, установленный на объекте защиты, должен иметь порядковый номер, нанесенный на корпус огнетушителя, дату зарядки (перезарядки), а запускающее или запорно-пусковое устройство должно быть опломбировано.</a:t>
            </a:r>
          </a:p>
          <a:p>
            <a:r>
              <a:rPr lang="ru-RU" dirty="0"/>
              <a:t>408. В зимнее время огнетушители с зарядом на водной основе необходимо хранить в соответствии с инструкцией изготовителя.</a:t>
            </a:r>
          </a:p>
          <a:p>
            <a:r>
              <a:rPr lang="ru-RU" dirty="0"/>
              <a:t>409. Огнетушители, размещенные в коридорах, проходах, не должны препятствовать безопасной эвакуации людей. Огнетушители следует располагать на видных местах вблизи от выходов из помещений на высоте не более 1,5 метра до верха корпуса огнетушителя либо в специальных подставках из негорючих материалов, исключающих падение или опрокидывание.</a:t>
            </a:r>
          </a:p>
        </p:txBody>
      </p:sp>
    </p:spTree>
    <p:extLst>
      <p:ext uri="{BB962C8B-B14F-4D97-AF65-F5344CB8AC3E}">
        <p14:creationId xmlns:p14="http://schemas.microsoft.com/office/powerpoint/2010/main" val="19669560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ttps://net01saratov.ru/images/pojarnoi-bezopasnosti-1024x910.jpg"/>
          <p:cNvPicPr/>
          <p:nvPr/>
        </p:nvPicPr>
        <p:blipFill>
          <a:blip r:embed="rId2" cstate="print"/>
          <a:srcRect/>
          <a:stretch>
            <a:fillRect/>
          </a:stretch>
        </p:blipFill>
        <p:spPr bwMode="auto">
          <a:xfrm>
            <a:off x="971600" y="404664"/>
            <a:ext cx="6912769" cy="6453335"/>
          </a:xfrm>
          <a:prstGeom prst="rect">
            <a:avLst/>
          </a:prstGeom>
          <a:noFill/>
          <a:ln w="9525">
            <a:noFill/>
            <a:miter lim="800000"/>
            <a:headEnd/>
            <a:tailEnd/>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976664"/>
          </a:xfrm>
        </p:spPr>
        <p:txBody>
          <a:bodyPr>
            <a:normAutofit fontScale="70000" lnSpcReduction="20000"/>
          </a:bodyPr>
          <a:lstStyle/>
          <a:p>
            <a:r>
              <a:rPr lang="ru-RU" dirty="0"/>
              <a:t>Пожарные щиты комплектуются немеханизированным пожарным инструментом и инвентарем. Нормы комплектации пожарных щитов немеханизированным инструментом и инвентарем приводятся согласно приложению № 7.</a:t>
            </a:r>
          </a:p>
          <a:p>
            <a:r>
              <a:rPr lang="ru-RU" dirty="0"/>
              <a:t>411. Бочки для хранения воды, устанавливаемые рядом с пожарным щитом, должны иметь объем не менее 0,2 куб. метра и комплектоваться ведрами.</a:t>
            </a:r>
          </a:p>
          <a:p>
            <a:r>
              <a:rPr lang="ru-RU" dirty="0"/>
              <a:t>Ящики для песка должны иметь объем 0,5 куб. метра и комплектоваться совковой лопатой. Конструкция ящика должна обеспечивать удобство извлечения песка и исключать попадание осадков.</a:t>
            </a:r>
          </a:p>
          <a:p>
            <a:r>
              <a:rPr lang="ru-RU" dirty="0"/>
              <a:t>Ящики с песком, как правило, устанавливаются с пожарными щитами в местах, где возможен розлив легковоспламеняющихся или горючих жидкостей</a:t>
            </a:r>
            <a:r>
              <a:rPr lang="ru-RU" dirty="0" smtClean="0"/>
              <a:t>.</a:t>
            </a:r>
          </a:p>
          <a:p>
            <a:r>
              <a:rPr lang="ru-RU" dirty="0"/>
              <a:t>413. Использование первичных средств пожаротушения, немеханизированного пожарного инструмента и инвентаря для хозяйственных и прочих нужд, не связанных с тушением пожара, запрещается.</a:t>
            </a:r>
          </a:p>
          <a:p>
            <a:endParaRPr lang="ru-RU" dirty="0"/>
          </a:p>
        </p:txBody>
      </p:sp>
    </p:spTree>
    <p:extLst>
      <p:ext uri="{BB962C8B-B14F-4D97-AF65-F5344CB8AC3E}">
        <p14:creationId xmlns:p14="http://schemas.microsoft.com/office/powerpoint/2010/main" val="7704650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itd1.mycdn.me/image?id=898512556147&amp;t=20&amp;plc=MOBILE&amp;tkn=*4JC-7y5LTxcklyI-ciOejCPPCw8"/>
          <p:cNvPicPr>
            <a:picLocks noGrp="1"/>
          </p:cNvPicPr>
          <p:nvPr>
            <p:ph idx="1"/>
          </p:nvPr>
        </p:nvPicPr>
        <p:blipFill>
          <a:blip r:embed="rId2" cstate="print"/>
          <a:srcRect/>
          <a:stretch>
            <a:fillRect/>
          </a:stretch>
        </p:blipFill>
        <p:spPr bwMode="auto">
          <a:xfrm>
            <a:off x="395536" y="404664"/>
            <a:ext cx="8496944" cy="6120680"/>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tatcentr12.ru/wp-content/uploads/2021/04/pozh5.png"/>
          <p:cNvPicPr>
            <a:picLocks noGrp="1"/>
          </p:cNvPicPr>
          <p:nvPr>
            <p:ph idx="1"/>
          </p:nvPr>
        </p:nvPicPr>
        <p:blipFill>
          <a:blip r:embed="rId2" cstate="print"/>
          <a:srcRect/>
          <a:stretch>
            <a:fillRect/>
          </a:stretch>
        </p:blipFill>
        <p:spPr bwMode="auto">
          <a:xfrm>
            <a:off x="467544" y="332656"/>
            <a:ext cx="7704855" cy="5793507"/>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a:t>XX. Порядок оформления паспорта населенного пункта, паспорта территории</a:t>
            </a:r>
            <a:endParaRPr lang="ru-RU" sz="2400" dirty="0"/>
          </a:p>
        </p:txBody>
      </p:sp>
      <p:sp>
        <p:nvSpPr>
          <p:cNvPr id="3" name="Объект 2"/>
          <p:cNvSpPr>
            <a:spLocks noGrp="1"/>
          </p:cNvSpPr>
          <p:nvPr>
            <p:ph idx="1"/>
          </p:nvPr>
        </p:nvSpPr>
        <p:spPr>
          <a:xfrm>
            <a:off x="251520" y="1196752"/>
            <a:ext cx="8435280" cy="5661248"/>
          </a:xfrm>
        </p:spPr>
        <p:txBody>
          <a:bodyPr>
            <a:normAutofit fontScale="55000" lnSpcReduction="20000"/>
          </a:bodyPr>
          <a:lstStyle/>
          <a:p>
            <a:r>
              <a:rPr lang="ru-RU" dirty="0" smtClean="0"/>
              <a:t>414</a:t>
            </a:r>
            <a:r>
              <a:rPr lang="ru-RU" dirty="0"/>
              <a:t>. Паспорт населенного пункта и паспорт территории составляются к началу пожароопасного сезона на каждый населенный пункт, территорию организации отдыха детей и их оздоровления, территорию садоводства или огородничества, подверженных угрозе лесных пожаров, по формам согласно приложениям № 8 и 9.</a:t>
            </a:r>
          </a:p>
          <a:p>
            <a:r>
              <a:rPr lang="ru-RU" dirty="0"/>
              <a:t>Паспорт населенного пункта и паспорт территории должны содержать достоверную информацию, соответствующую фактической обстановке обеспечения пожарной безопасности на соответствующей территории.</a:t>
            </a:r>
          </a:p>
          <a:p>
            <a:r>
              <a:rPr lang="ru-RU" dirty="0"/>
              <a:t>415. Населенный пункт, территория организации отдыха детей и их оздоровления, территория садоводства или огородничества считаются подверженными угрозе лесных пожаров в случае их непосредственного примыкания к хвойному (смешанному) лесному участку либо наличия на их землях (территории) хвойного (смешанного) леса.</a:t>
            </a:r>
          </a:p>
          <a:p>
            <a:r>
              <a:rPr lang="ru-RU" dirty="0"/>
              <a:t>416. Населенный пункт, территория организации отдыха детей и их оздоровления, территория садоводства или огородничества признаются непосредственно примыкающими к лесному участку, если расстояние до крайних деревьев соответствующего лесного участка составляет:</a:t>
            </a:r>
          </a:p>
          <a:p>
            <a:r>
              <a:rPr lang="ru-RU" dirty="0"/>
              <a:t>а) менее 100 метров от границы населенного пункта, территории организации отдыха детей и их оздоровления и территории садоводства или огородничества, где имеются объекты защиты с количеством этажей более 2;</a:t>
            </a:r>
          </a:p>
          <a:p>
            <a:r>
              <a:rPr lang="ru-RU" dirty="0"/>
              <a:t>б) менее 50 метров от границы населенного пункта, организации отдыха детей и их оздоровления, территории садоводства или огородничества, где имеются объекты защиты с количеством этажей 2 и менее.</a:t>
            </a:r>
          </a:p>
        </p:txBody>
      </p:sp>
    </p:spTree>
    <p:extLst>
      <p:ext uri="{BB962C8B-B14F-4D97-AF65-F5344CB8AC3E}">
        <p14:creationId xmlns:p14="http://schemas.microsoft.com/office/powerpoint/2010/main" val="399621799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964488" cy="6408712"/>
          </a:xfrm>
        </p:spPr>
        <p:txBody>
          <a:bodyPr>
            <a:normAutofit fontScale="55000" lnSpcReduction="20000"/>
          </a:bodyPr>
          <a:lstStyle/>
          <a:p>
            <a:r>
              <a:rPr lang="ru-RU" dirty="0"/>
              <a:t>417. Перечень населенных пунктов, территорий организаций отдыха детей и их оздоровления, территорий садоводства или огородничества, подверженных угрозе лесных пожаров, и начало пожароопасного сезона ежегодно устанавливаются нормативным правовым актом субъекта Российской Федерации исходя из природно-климатических особенностей, связанных со сходом снежного покрова в лесах.</a:t>
            </a:r>
          </a:p>
          <a:p>
            <a:r>
              <a:rPr lang="ru-RU" dirty="0"/>
              <a:t>418. Паспорт населенного пункта и паспорт территории оформляются в 3 экземплярах в течение 15 дней со дня принятия нормативного правового акта субъекта Российской Федерации, утверждающего перечень населенных пунктов и территорий, подверженных угрозе лесных пожаров.</a:t>
            </a:r>
          </a:p>
          <a:p>
            <a:r>
              <a:rPr lang="ru-RU" dirty="0"/>
              <a:t>Орган местного самоуправления (орган государственной власти субъекта Российской Федерации), руководитель организации отдыха детей и их оздоровления, председатель садоводческого или огороднического некоммерческого товарищества, утвердившие паспорт населенного пункта и паспорт территории, в течение 3 дней со дня утверждения паспорта населенного пункта и паспорта территории представляют по одному экземпляру паспорта населенного пункта и паспорта территории в комиссию по предупреждению и ликвидации чрезвычайных ситуаций и обеспечению пожарной безопасности муниципального образования (субъекта Российской Федерации), структурное подразделение территориального органа Министерства Российской Федерации по делам гражданской обороны, чрезвычайным ситуациям и ликвидации последствий стихийных бедствий, в сферу ведения которого входят вопросы организации и осуществления федерального государственного пожарного надзора.</a:t>
            </a:r>
          </a:p>
          <a:p>
            <a:r>
              <a:rPr lang="ru-RU" dirty="0"/>
              <a:t>Один экземпляр паспорта населенного пункта, паспорта территории подлежит постоянному хранению в органе местного самоуправления (органе государственной власти субъекта Российской Федерации), у руководителя организации отдыха детей и их оздоровления, председателя садоводческого или огороднического некоммерческого товарищества, утвердивших паспорт населенного пункта и паспорт территории.</a:t>
            </a:r>
          </a:p>
        </p:txBody>
      </p:sp>
    </p:spTree>
    <p:extLst>
      <p:ext uri="{BB962C8B-B14F-4D97-AF65-F5344CB8AC3E}">
        <p14:creationId xmlns:p14="http://schemas.microsoft.com/office/powerpoint/2010/main" val="186862404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ttps://avatars.dzeninfra.ru/get-zen_doc/3990034/pub_5f81c556b1a4d95dc0dba378_5f81c598109c65627ec53a25/scale_1200"/>
          <p:cNvPicPr>
            <a:picLocks noGrp="1"/>
          </p:cNvPicPr>
          <p:nvPr>
            <p:ph idx="1"/>
          </p:nvPr>
        </p:nvPicPr>
        <p:blipFill>
          <a:blip r:embed="rId2" cstate="print"/>
          <a:srcRect/>
          <a:stretch>
            <a:fillRect/>
          </a:stretch>
        </p:blipFill>
        <p:spPr bwMode="auto">
          <a:xfrm>
            <a:off x="2301437" y="1600200"/>
            <a:ext cx="4541125" cy="4525963"/>
          </a:xfrm>
          <a:prstGeom prst="rect">
            <a:avLst/>
          </a:prstGeom>
          <a:noFill/>
          <a:ln w="9525">
            <a:noFill/>
            <a:miter lim="800000"/>
            <a:headEnd/>
            <a:tailEnd/>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000" dirty="0"/>
              <a:t>Приложение № 9</a:t>
            </a:r>
            <a:br>
              <a:rPr lang="ru-RU" sz="2000" dirty="0"/>
            </a:br>
            <a:r>
              <a:rPr lang="ru-RU" sz="2000" dirty="0"/>
              <a:t>к Правилам </a:t>
            </a:r>
            <a:r>
              <a:rPr lang="ru-RU" sz="2000" dirty="0" err="1" smtClean="0"/>
              <a:t>противопожарногорежима</a:t>
            </a:r>
            <a:r>
              <a:rPr lang="ru-RU" sz="2000" dirty="0" smtClean="0"/>
              <a:t> </a:t>
            </a:r>
            <a:r>
              <a:rPr lang="ru-RU" sz="2000" dirty="0"/>
              <a:t>в Российской Федерации</a:t>
            </a:r>
            <a:br>
              <a:rPr lang="ru-RU" sz="2000" dirty="0"/>
            </a:br>
            <a:r>
              <a:rPr lang="ru-RU" sz="2000" dirty="0"/>
              <a:t>(форма)</a:t>
            </a:r>
          </a:p>
        </p:txBody>
      </p:sp>
      <p:sp>
        <p:nvSpPr>
          <p:cNvPr id="3" name="Объект 2"/>
          <p:cNvSpPr>
            <a:spLocks noGrp="1"/>
          </p:cNvSpPr>
          <p:nvPr>
            <p:ph idx="1"/>
          </p:nvPr>
        </p:nvSpPr>
        <p:spPr/>
        <p:txBody>
          <a:bodyPr>
            <a:normAutofit fontScale="47500" lnSpcReduction="20000"/>
          </a:bodyPr>
          <a:lstStyle/>
          <a:p>
            <a:r>
              <a:rPr lang="ru-RU" dirty="0"/>
              <a:t>                                                УТВЕРЖДАЮ</a:t>
            </a:r>
          </a:p>
          <a:p>
            <a:r>
              <a:rPr lang="ru-RU" dirty="0"/>
              <a:t>                             ____________________________________________</a:t>
            </a:r>
          </a:p>
          <a:p>
            <a:r>
              <a:rPr lang="ru-RU" dirty="0"/>
              <a:t>                                  (должность руководителя организации</a:t>
            </a:r>
          </a:p>
          <a:p>
            <a:r>
              <a:rPr lang="ru-RU" dirty="0"/>
              <a:t>                             ____________________________________________</a:t>
            </a:r>
          </a:p>
          <a:p>
            <a:r>
              <a:rPr lang="ru-RU" dirty="0"/>
              <a:t>                                (фамилия, имя, отчество (при наличии)</a:t>
            </a:r>
          </a:p>
          <a:p>
            <a:r>
              <a:rPr lang="ru-RU" dirty="0"/>
              <a:t>                             ____________________________________________</a:t>
            </a:r>
          </a:p>
          <a:p>
            <a:r>
              <a:rPr lang="ru-RU" dirty="0"/>
              <a:t>                                              (подпись и М.П.)</a:t>
            </a:r>
          </a:p>
          <a:p>
            <a:r>
              <a:rPr lang="ru-RU" dirty="0"/>
              <a:t>                             "___"______________2020 г.</a:t>
            </a:r>
          </a:p>
          <a:p>
            <a:r>
              <a:rPr lang="ru-RU" dirty="0"/>
              <a:t>                                   ПАСПОРТ</a:t>
            </a:r>
          </a:p>
          <a:p>
            <a:r>
              <a:rPr lang="ru-RU" dirty="0"/>
              <a:t> территории организации отдыха детей и их оздоровления, подверженной</a:t>
            </a:r>
          </a:p>
          <a:p>
            <a:r>
              <a:rPr lang="ru-RU" dirty="0"/>
              <a:t> угрозе лесных пожаров, территории ведения гражданами садоводства или</a:t>
            </a:r>
          </a:p>
          <a:p>
            <a:r>
              <a:rPr lang="ru-RU" dirty="0"/>
              <a:t>огородничества для собственных нужд, подверженной угрозе лесных пожаров*</a:t>
            </a:r>
          </a:p>
          <a:p>
            <a:r>
              <a:rPr lang="ru-RU" dirty="0"/>
              <a:t>Наименование организации_________________________________________________</a:t>
            </a:r>
          </a:p>
          <a:p>
            <a:r>
              <a:rPr lang="ru-RU" dirty="0"/>
              <a:t>Наименование поселения __________________________________________________</a:t>
            </a:r>
          </a:p>
          <a:p>
            <a:r>
              <a:rPr lang="ru-RU" dirty="0"/>
              <a:t>Наименование муниципального района_______________________________________</a:t>
            </a:r>
          </a:p>
          <a:p>
            <a:r>
              <a:rPr lang="ru-RU" dirty="0"/>
              <a:t>Наименование муниципального, городского округа___________________________</a:t>
            </a:r>
          </a:p>
          <a:p>
            <a:r>
              <a:rPr lang="ru-RU" dirty="0"/>
              <a:t>Наименование субъекта Российской Федерации ______________________________</a:t>
            </a:r>
          </a:p>
        </p:txBody>
      </p:sp>
    </p:spTree>
    <p:extLst>
      <p:ext uri="{BB962C8B-B14F-4D97-AF65-F5344CB8AC3E}">
        <p14:creationId xmlns:p14="http://schemas.microsoft.com/office/powerpoint/2010/main" val="250962980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8229600" cy="5865515"/>
          </a:xfrm>
        </p:spPr>
        <p:txBody>
          <a:bodyPr/>
          <a:lstStyle/>
          <a:p>
            <a:r>
              <a:rPr lang="ru-RU" sz="2000" b="1" dirty="0"/>
              <a:t>I. Общие сведения о территории организации отдыха детей и их оздоровления (далее - детский лагерь), территории ведения гражданами садоводства или огородничества для собственных нужд (далее - территория садоводства или огородничества</a:t>
            </a:r>
            <a:r>
              <a:rPr lang="ru-RU" sz="2000" b="1" dirty="0" smtClean="0"/>
              <a:t>)</a:t>
            </a:r>
          </a:p>
          <a:p>
            <a:endParaRPr lang="ru-RU" dirty="0"/>
          </a:p>
        </p:txBody>
      </p:sp>
      <p:graphicFrame>
        <p:nvGraphicFramePr>
          <p:cNvPr id="8" name="Таблица 7"/>
          <p:cNvGraphicFramePr>
            <a:graphicFrameLocks noGrp="1"/>
          </p:cNvGraphicFramePr>
          <p:nvPr>
            <p:extLst>
              <p:ext uri="{D42A27DB-BD31-4B8C-83A1-F6EECF244321}">
                <p14:modId xmlns:p14="http://schemas.microsoft.com/office/powerpoint/2010/main" val="3131674854"/>
              </p:ext>
            </p:extLst>
          </p:nvPr>
        </p:nvGraphicFramePr>
        <p:xfrm>
          <a:off x="457200" y="2348880"/>
          <a:ext cx="8229600" cy="3453340"/>
        </p:xfrm>
        <a:graphic>
          <a:graphicData uri="http://schemas.openxmlformats.org/drawingml/2006/table">
            <a:tbl>
              <a:tblPr firstRow="1" firstCol="1" bandRow="1">
                <a:tableStyleId>{5C22544A-7EE6-4342-B048-85BDC9FD1C3A}</a:tableStyleId>
              </a:tblPr>
              <a:tblGrid>
                <a:gridCol w="8229600"/>
              </a:tblGrid>
              <a:tr h="387170">
                <a:tc>
                  <a:txBody>
                    <a:bodyPr/>
                    <a:lstStyle/>
                    <a:p>
                      <a:pPr>
                        <a:lnSpc>
                          <a:spcPct val="107000"/>
                        </a:lnSpc>
                        <a:spcAft>
                          <a:spcPts val="0"/>
                        </a:spcAft>
                      </a:pPr>
                      <a:r>
                        <a:rPr lang="ru-RU" sz="1800" dirty="0">
                          <a:effectLst/>
                        </a:rPr>
                        <a:t>Характеристика детского лагеря, территории садоводства или огородничества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387170">
                <a:tc>
                  <a:txBody>
                    <a:bodyPr/>
                    <a:lstStyle/>
                    <a:p>
                      <a:pPr>
                        <a:lnSpc>
                          <a:spcPct val="107000"/>
                        </a:lnSpc>
                        <a:spcAft>
                          <a:spcPts val="0"/>
                        </a:spcAft>
                      </a:pPr>
                      <a:r>
                        <a:rPr lang="ru-RU" sz="1800" dirty="0">
                          <a:effectLst/>
                        </a:rPr>
                        <a:t>Общая площадь (кв. километров)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387170">
                <a:tc>
                  <a:txBody>
                    <a:bodyPr/>
                    <a:lstStyle/>
                    <a:p>
                      <a:pPr>
                        <a:lnSpc>
                          <a:spcPct val="107000"/>
                        </a:lnSpc>
                        <a:spcAft>
                          <a:spcPts val="0"/>
                        </a:spcAft>
                      </a:pPr>
                      <a:r>
                        <a:rPr lang="ru-RU" sz="1800" dirty="0">
                          <a:effectLst/>
                        </a:rPr>
                        <a:t>Общая протяженность границы с лесным участком (участками) (километров)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1145915">
                <a:tc>
                  <a:txBody>
                    <a:bodyPr/>
                    <a:lstStyle/>
                    <a:p>
                      <a:pPr>
                        <a:lnSpc>
                          <a:spcPct val="107000"/>
                        </a:lnSpc>
                        <a:spcAft>
                          <a:spcPts val="0"/>
                        </a:spcAft>
                      </a:pPr>
                      <a:r>
                        <a:rPr lang="ru-RU" sz="1800" dirty="0">
                          <a:effectLst/>
                        </a:rPr>
                        <a:t>Общая площадь городских, хвойных (смешанных) лесов, расположенных на территории детского лагеря, территории садоводства или огородничества (гектаров)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1145915">
                <a:tc>
                  <a:txBody>
                    <a:bodyPr/>
                    <a:lstStyle/>
                    <a:p>
                      <a:pPr>
                        <a:lnSpc>
                          <a:spcPct val="107000"/>
                        </a:lnSpc>
                        <a:spcAft>
                          <a:spcPts val="0"/>
                        </a:spcAft>
                      </a:pPr>
                      <a:r>
                        <a:rPr lang="ru-RU" sz="1800" dirty="0">
                          <a:effectLst/>
                        </a:rPr>
                        <a:t>Время прибытия первого пожарного подразделения до наиболее удаленного объекта защиты детского лагеря, территории садоводства или огородничества, граничащих с лесным участком (минут)</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bl>
          </a:graphicData>
        </a:graphic>
      </p:graphicFrame>
    </p:spTree>
    <p:extLst>
      <p:ext uri="{BB962C8B-B14F-4D97-AF65-F5344CB8AC3E}">
        <p14:creationId xmlns:p14="http://schemas.microsoft.com/office/powerpoint/2010/main" val="260229088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34522"/>
            <a:ext cx="8229600" cy="5865515"/>
          </a:xfrm>
        </p:spPr>
        <p:txBody>
          <a:bodyPr>
            <a:normAutofit/>
          </a:bodyPr>
          <a:lstStyle/>
          <a:p>
            <a:r>
              <a:rPr lang="ru-RU" sz="1800" b="1" dirty="0"/>
              <a:t>II. Сведения о медицинских учреждениях, расположенных на территории детского </a:t>
            </a:r>
            <a:r>
              <a:rPr lang="ru-RU" sz="1800" b="1" dirty="0" smtClean="0"/>
              <a:t>лагеря</a:t>
            </a:r>
            <a:r>
              <a:rPr lang="ru-RU" sz="1800" b="1" dirty="0"/>
              <a:t>, территории садоводства или </a:t>
            </a:r>
            <a:r>
              <a:rPr lang="ru-RU" sz="1800" b="1" dirty="0" smtClean="0"/>
              <a:t>огородничества</a:t>
            </a:r>
          </a:p>
          <a:p>
            <a:endParaRPr lang="ru-RU" sz="1800" b="1" dirty="0" smtClean="0"/>
          </a:p>
          <a:p>
            <a:endParaRPr lang="ru-RU" sz="1800" dirty="0"/>
          </a:p>
        </p:txBody>
      </p:sp>
      <p:graphicFrame>
        <p:nvGraphicFramePr>
          <p:cNvPr id="9" name="Таблица 8"/>
          <p:cNvGraphicFramePr>
            <a:graphicFrameLocks noGrp="1"/>
          </p:cNvGraphicFramePr>
          <p:nvPr>
            <p:extLst>
              <p:ext uri="{D42A27DB-BD31-4B8C-83A1-F6EECF244321}">
                <p14:modId xmlns:p14="http://schemas.microsoft.com/office/powerpoint/2010/main" val="1208591762"/>
              </p:ext>
            </p:extLst>
          </p:nvPr>
        </p:nvGraphicFramePr>
        <p:xfrm>
          <a:off x="457200" y="1196752"/>
          <a:ext cx="8229600" cy="1114298"/>
        </p:xfrm>
        <a:graphic>
          <a:graphicData uri="http://schemas.openxmlformats.org/drawingml/2006/table">
            <a:tbl>
              <a:tblPr firstRow="1" firstCol="1" bandRow="1">
                <a:tableStyleId>{5C22544A-7EE6-4342-B048-85BDC9FD1C3A}</a:tableStyleId>
              </a:tblPr>
              <a:tblGrid>
                <a:gridCol w="2057400"/>
                <a:gridCol w="2057400"/>
                <a:gridCol w="2057400"/>
                <a:gridCol w="2057400"/>
              </a:tblGrid>
              <a:tr h="467719">
                <a:tc>
                  <a:txBody>
                    <a:bodyPr/>
                    <a:lstStyle/>
                    <a:p>
                      <a:pPr>
                        <a:lnSpc>
                          <a:spcPct val="107000"/>
                        </a:lnSpc>
                        <a:spcAft>
                          <a:spcPts val="0"/>
                        </a:spcAft>
                      </a:pPr>
                      <a:r>
                        <a:rPr lang="ru-RU" sz="1800" dirty="0">
                          <a:effectLst/>
                        </a:rPr>
                        <a:t>Наименование социального объекта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800" dirty="0">
                          <a:effectLst/>
                        </a:rPr>
                        <a:t>Адрес объекта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800" dirty="0">
                          <a:effectLst/>
                        </a:rPr>
                        <a:t>Численность персонала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800" dirty="0">
                          <a:effectLst/>
                        </a:rPr>
                        <a:t>Численность пациентов (отдыхающих)</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r h="0">
                <a:tc>
                  <a:txBody>
                    <a:bodyPr/>
                    <a:lstStyle/>
                    <a:p>
                      <a:pPr>
                        <a:lnSpc>
                          <a:spcPct val="107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c>
                  <a:txBody>
                    <a:bodyPr/>
                    <a:lstStyle/>
                    <a:p>
                      <a:pPr>
                        <a:lnSpc>
                          <a:spcPct val="107000"/>
                        </a:lnSpc>
                        <a:spcAft>
                          <a:spcPts val="0"/>
                        </a:spcAft>
                      </a:pPr>
                      <a:r>
                        <a:rPr lang="ru-RU"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9525"/>
                </a:tc>
              </a:tr>
            </a:tbl>
          </a:graphicData>
        </a:graphic>
      </p:graphicFrame>
      <p:sp>
        <p:nvSpPr>
          <p:cNvPr id="4" name="Прямоугольник 3"/>
          <p:cNvSpPr/>
          <p:nvPr/>
        </p:nvSpPr>
        <p:spPr>
          <a:xfrm>
            <a:off x="539552" y="2780928"/>
            <a:ext cx="8280920" cy="1754326"/>
          </a:xfrm>
          <a:prstGeom prst="rect">
            <a:avLst/>
          </a:prstGeom>
        </p:spPr>
        <p:txBody>
          <a:bodyPr wrap="square">
            <a:spAutoFit/>
          </a:bodyPr>
          <a:lstStyle/>
          <a:p>
            <a:r>
              <a:rPr lang="ru-RU" b="1" dirty="0"/>
              <a:t>III. Сведения о ближайших к детскому лагерю, территории садоводства или огородничества подразделениях пожарной охраны</a:t>
            </a:r>
          </a:p>
          <a:p>
            <a:r>
              <a:rPr lang="ru-RU" b="1" dirty="0"/>
              <a:t>1. Подразделения пожарной охраны (наименование, вид, адрес)</a:t>
            </a:r>
            <a:endParaRPr lang="ru-RU" dirty="0"/>
          </a:p>
          <a:p>
            <a:r>
              <a:rPr lang="ru-RU" b="1" dirty="0"/>
              <a:t>IV. Лица, ответственные за проведение мероприятий по предупреждению и ликвидации последствий чрезвычайных ситуаций и оказание необходимой помощи пострадавшим</a:t>
            </a:r>
            <a:endParaRPr lang="ru-RU" dirty="0"/>
          </a:p>
        </p:txBody>
      </p:sp>
      <p:sp>
        <p:nvSpPr>
          <p:cNvPr id="2" name="Прямоугольник 1"/>
          <p:cNvSpPr/>
          <p:nvPr/>
        </p:nvSpPr>
        <p:spPr>
          <a:xfrm>
            <a:off x="575556" y="4737969"/>
            <a:ext cx="7992888" cy="271869"/>
          </a:xfrm>
          <a:prstGeom prst="rect">
            <a:avLst/>
          </a:prstGeom>
        </p:spPr>
        <p:txBody>
          <a:bodyPr wrap="square">
            <a:spAutoFit/>
          </a:bodyPr>
          <a:lstStyle/>
          <a:p>
            <a:pPr>
              <a:lnSpc>
                <a:spcPts val="1350"/>
              </a:lnSpc>
              <a:spcAft>
                <a:spcPts val="1275"/>
              </a:spcAft>
            </a:pPr>
            <a:r>
              <a:rPr lang="ru-RU" sz="1600" b="1" dirty="0">
                <a:solidFill>
                  <a:srgbClr val="333333"/>
                </a:solidFill>
                <a:latin typeface="Arial" panose="020B0604020202020204" pitchFamily="34" charset="0"/>
                <a:ea typeface="Times New Roman" panose="02020603050405020304" pitchFamily="18" charset="0"/>
                <a:cs typeface="Times New Roman" panose="02020603050405020304" pitchFamily="18" charset="0"/>
              </a:rPr>
              <a:t>V. Сведения о выполнении требований пожарной безопасности</a:t>
            </a:r>
            <a:endParaRPr lang="ru-RU"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798459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72590439"/>
              </p:ext>
            </p:extLst>
          </p:nvPr>
        </p:nvGraphicFramePr>
        <p:xfrm>
          <a:off x="685818" y="476671"/>
          <a:ext cx="7772364" cy="6008048"/>
        </p:xfrm>
        <a:graphic>
          <a:graphicData uri="http://schemas.openxmlformats.org/drawingml/2006/table">
            <a:tbl>
              <a:tblPr firstRow="1" firstCol="1" bandRow="1">
                <a:tableStyleId>{5C22544A-7EE6-4342-B048-85BDC9FD1C3A}</a:tableStyleId>
              </a:tblPr>
              <a:tblGrid>
                <a:gridCol w="69758"/>
                <a:gridCol w="7702606"/>
              </a:tblGrid>
              <a:tr h="1386222">
                <a:tc>
                  <a:txBody>
                    <a:bodyPr/>
                    <a:lstStyle/>
                    <a:p>
                      <a:pPr>
                        <a:lnSpc>
                          <a:spcPct val="107000"/>
                        </a:lnSpc>
                        <a:spcAft>
                          <a:spcPts val="0"/>
                        </a:spcAft>
                      </a:pPr>
                      <a:r>
                        <a:rPr lang="ru-RU" sz="1100" dirty="0">
                          <a:effectLst/>
                        </a:rPr>
                        <a:t>1.</a:t>
                      </a:r>
                      <a:endParaRPr lang="ru-RU"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c>
                  <a:txBody>
                    <a:bodyPr/>
                    <a:lstStyle/>
                    <a:p>
                      <a:pPr>
                        <a:lnSpc>
                          <a:spcPct val="107000"/>
                        </a:lnSpc>
                        <a:spcAft>
                          <a:spcPts val="0"/>
                        </a:spcAft>
                      </a:pPr>
                      <a:r>
                        <a:rPr lang="ru-RU" sz="1600" dirty="0">
                          <a:effectLst/>
                        </a:rPr>
                        <a:t>Противопожарная преграда установленной ширины (противопожарное расстояние, противопожарная минерализованная полоса, сплошная полоса лиственных деревьев) на всей протяженности границы детского лагеря, территории садоводства или огородничества с лесным участком (участками)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r>
              <a:tr h="1305883">
                <a:tc>
                  <a:txBody>
                    <a:bodyPr/>
                    <a:lstStyle/>
                    <a:p>
                      <a:pPr>
                        <a:lnSpc>
                          <a:spcPct val="107000"/>
                        </a:lnSpc>
                        <a:spcAft>
                          <a:spcPts val="0"/>
                        </a:spcAft>
                      </a:pPr>
                      <a:r>
                        <a:rPr lang="ru-RU" sz="1100">
                          <a:effectLst/>
                        </a:rPr>
                        <a:t>2.</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c>
                  <a:txBody>
                    <a:bodyPr/>
                    <a:lstStyle/>
                    <a:p>
                      <a:pPr>
                        <a:lnSpc>
                          <a:spcPct val="107000"/>
                        </a:lnSpc>
                        <a:spcAft>
                          <a:spcPts val="0"/>
                        </a:spcAft>
                      </a:pPr>
                      <a:r>
                        <a:rPr lang="ru-RU" sz="1600" dirty="0">
                          <a:effectLst/>
                        </a:rPr>
                        <a:t>Организация и проведение своевременной очистки территории, в том числе противопожарных расстояний между зданиями и сооружениями, а также противопожарных минерализованных полос от горючих отходов, мусора, тары, опавших листьев, сухой травы и других горючих материалов</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r>
              <a:tr h="664007">
                <a:tc>
                  <a:txBody>
                    <a:bodyPr/>
                    <a:lstStyle/>
                    <a:p>
                      <a:pPr>
                        <a:lnSpc>
                          <a:spcPct val="107000"/>
                        </a:lnSpc>
                        <a:spcAft>
                          <a:spcPts val="0"/>
                        </a:spcAft>
                      </a:pPr>
                      <a:r>
                        <a:rPr lang="ru-RU" sz="1100">
                          <a:effectLst/>
                        </a:rPr>
                        <a:t>3.</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c>
                  <a:txBody>
                    <a:bodyPr/>
                    <a:lstStyle/>
                    <a:p>
                      <a:pPr>
                        <a:lnSpc>
                          <a:spcPct val="107000"/>
                        </a:lnSpc>
                        <a:spcAft>
                          <a:spcPts val="0"/>
                        </a:spcAft>
                      </a:pPr>
                      <a:r>
                        <a:rPr lang="ru-RU" sz="1600">
                          <a:effectLst/>
                        </a:rPr>
                        <a:t>Звуковая сигнализация для оповещения людей о пожаре**, а также телефонная связь (радиосвязь) для сообщения о пожаре</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r>
              <a:tr h="1947760">
                <a:tc>
                  <a:txBody>
                    <a:bodyPr/>
                    <a:lstStyle/>
                    <a:p>
                      <a:pPr>
                        <a:lnSpc>
                          <a:spcPct val="107000"/>
                        </a:lnSpc>
                        <a:spcAft>
                          <a:spcPts val="0"/>
                        </a:spcAft>
                      </a:pPr>
                      <a:r>
                        <a:rPr lang="ru-RU" sz="1100">
                          <a:effectLst/>
                        </a:rPr>
                        <a:t>4.</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c>
                  <a:txBody>
                    <a:bodyPr/>
                    <a:lstStyle/>
                    <a:p>
                      <a:pPr>
                        <a:lnSpc>
                          <a:spcPct val="107000"/>
                        </a:lnSpc>
                        <a:spcAft>
                          <a:spcPts val="0"/>
                        </a:spcAft>
                      </a:pPr>
                      <a:r>
                        <a:rPr lang="ru-RU" sz="1600" dirty="0">
                          <a:effectLst/>
                        </a:rPr>
                        <a:t>Источники наружного противопожарного водоснабжения (пожарные гидранты, искусственные пожарные водоемы, реки, озера, пруды, бассейны, градирни и др.) и реализация технических и организационных мер, обеспечивающих их своевременное обнаружение в любое время суток, подъезд к ним для забора воды пожарной техникой в любое время года, а также достаточность предусмотренного для целей пожаротушения запаса воды</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r>
              <a:tr h="704176">
                <a:tc>
                  <a:txBody>
                    <a:bodyPr/>
                    <a:lstStyle/>
                    <a:p>
                      <a:pPr>
                        <a:lnSpc>
                          <a:spcPct val="107000"/>
                        </a:lnSpc>
                        <a:spcAft>
                          <a:spcPts val="0"/>
                        </a:spcAft>
                      </a:pPr>
                      <a:r>
                        <a:rPr lang="ru-RU" sz="1100">
                          <a:effectLst/>
                        </a:rPr>
                        <a:t>5.</a:t>
                      </a:r>
                      <a:endParaRPr lang="ru-RU" sz="100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c>
                  <a:txBody>
                    <a:bodyPr/>
                    <a:lstStyle/>
                    <a:p>
                      <a:pPr>
                        <a:lnSpc>
                          <a:spcPct val="107000"/>
                        </a:lnSpc>
                        <a:spcAft>
                          <a:spcPts val="0"/>
                        </a:spcAft>
                      </a:pPr>
                      <a:r>
                        <a:rPr lang="ru-RU" sz="1600" dirty="0">
                          <a:effectLst/>
                        </a:rPr>
                        <a:t>Обеспеченность подъездов к зданиям и сооружениям на территории детского лагеря, территории садоводства или огородничества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8996" marR="8996" marT="8996" marB="8996"/>
                </a:tc>
              </a:tr>
            </a:tbl>
          </a:graphicData>
        </a:graphic>
      </p:graphicFrame>
    </p:spTree>
    <p:extLst>
      <p:ext uri="{BB962C8B-B14F-4D97-AF65-F5344CB8AC3E}">
        <p14:creationId xmlns:p14="http://schemas.microsoft.com/office/powerpoint/2010/main" val="154196235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fontScale="77500" lnSpcReduction="20000"/>
          </a:bodyPr>
          <a:lstStyle/>
          <a:p>
            <a:r>
              <a:rPr lang="ru-RU" dirty="0"/>
              <a:t>В случае нахождения детского лагеря или территории садоводства или огородничества на территории населенного пункта, подверженного угрозе лесных пожаров, в соответствии с административно-территориальным делением паспорт составляется только на населенный пункт.</a:t>
            </a:r>
          </a:p>
          <a:p>
            <a:r>
              <a:rPr lang="ru-RU" dirty="0"/>
              <a:t>Настоящий паспорт также оформляется для садоводческих, огороднических и дачных некоммерческих объединений физических лиц, не прошедших реорганизацию в соответствии с частью 1 статьи 54 Федерального закона "О ведении гражданами садоводства и огородничества для собственных нужд и о внесении изменений в отдельные законодательные акты Российской Федерации".</a:t>
            </a:r>
          </a:p>
          <a:p>
            <a:r>
              <a:rPr lang="ru-RU" dirty="0"/>
              <a:t>** Заполняется для территории садоводства или огородничества.</a:t>
            </a:r>
          </a:p>
        </p:txBody>
      </p:sp>
    </p:spTree>
    <p:extLst>
      <p:ext uri="{BB962C8B-B14F-4D97-AF65-F5344CB8AC3E}">
        <p14:creationId xmlns:p14="http://schemas.microsoft.com/office/powerpoint/2010/main" val="184778923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10ds-tobolsk.tmn.prosadiki.ru/media/2021/02/07/1246803597/7.jpg"/>
          <p:cNvPicPr>
            <a:picLocks noGrp="1"/>
          </p:cNvPicPr>
          <p:nvPr>
            <p:ph idx="1"/>
          </p:nvPr>
        </p:nvPicPr>
        <p:blipFill>
          <a:blip r:embed="rId2" cstate="print"/>
          <a:srcRect/>
          <a:stretch>
            <a:fillRect/>
          </a:stretch>
        </p:blipFill>
        <p:spPr bwMode="auto">
          <a:xfrm>
            <a:off x="611560" y="188640"/>
            <a:ext cx="7560840" cy="6408712"/>
          </a:xfrm>
          <a:prstGeom prst="rect">
            <a:avLst/>
          </a:prstGeom>
          <a:noFill/>
          <a:ln w="9525">
            <a:noFill/>
            <a:miter lim="800000"/>
            <a:headEnd/>
            <a:tailEnd/>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i0.wp.com/ds02.infourok.ru/uploads/ex/02c1/000657d8-afc0cbf7/img51.jpg"/>
          <p:cNvPicPr>
            <a:picLocks noGrp="1"/>
          </p:cNvPicPr>
          <p:nvPr>
            <p:ph idx="1"/>
          </p:nvPr>
        </p:nvPicPr>
        <p:blipFill>
          <a:blip r:embed="rId2" cstate="print"/>
          <a:srcRect/>
          <a:stretch>
            <a:fillRect/>
          </a:stretch>
        </p:blipFill>
        <p:spPr bwMode="auto">
          <a:xfrm>
            <a:off x="755576" y="188640"/>
            <a:ext cx="7920880" cy="6669360"/>
          </a:xfrm>
          <a:prstGeom prst="rect">
            <a:avLst/>
          </a:prstGeom>
          <a:noFill/>
          <a:ln w="9525">
            <a:noFill/>
            <a:miter lim="800000"/>
            <a:headEnd/>
            <a:tailEnd/>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xn--b1ae4ad.xn--p1ai/img/photo/6cf40f90-fe02-407a-af4d-85d5c35a79ae.JPG"/>
          <p:cNvPicPr>
            <a:picLocks noGrp="1"/>
          </p:cNvPicPr>
          <p:nvPr>
            <p:ph idx="1"/>
          </p:nvPr>
        </p:nvPicPr>
        <p:blipFill>
          <a:blip r:embed="rId2" cstate="print"/>
          <a:srcRect/>
          <a:stretch>
            <a:fillRect/>
          </a:stretch>
        </p:blipFill>
        <p:spPr bwMode="auto">
          <a:xfrm>
            <a:off x="467544" y="188640"/>
            <a:ext cx="8352928" cy="6408712"/>
          </a:xfrm>
          <a:prstGeom prst="rect">
            <a:avLst/>
          </a:prstGeom>
          <a:noFill/>
          <a:ln w="9525">
            <a:noFill/>
            <a:miter lim="800000"/>
            <a:headEnd/>
            <a:tailEnd/>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s://xn--b1ae4ad.xn--p1ai/img/photo/5f8a7853-bd4c-4cd9-8e5e-d76c0b859fd5.JPG"/>
          <p:cNvPicPr>
            <a:picLocks noGrp="1"/>
          </p:cNvPicPr>
          <p:nvPr>
            <p:ph idx="1"/>
          </p:nvPr>
        </p:nvPicPr>
        <p:blipFill>
          <a:blip r:embed="rId2" cstate="print"/>
          <a:srcRect/>
          <a:stretch>
            <a:fillRect/>
          </a:stretch>
        </p:blipFill>
        <p:spPr bwMode="auto">
          <a:xfrm>
            <a:off x="395536" y="332656"/>
            <a:ext cx="8352928" cy="6525344"/>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1006</TotalTime>
  <Words>5671</Words>
  <Application>Microsoft Office PowerPoint</Application>
  <PresentationFormat>Экран (4:3)</PresentationFormat>
  <Paragraphs>311</Paragraphs>
  <Slides>86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86</vt:i4>
      </vt:variant>
    </vt:vector>
  </HeadingPairs>
  <TitlesOfParts>
    <vt:vector size="92" baseType="lpstr">
      <vt:lpstr>Arial</vt:lpstr>
      <vt:lpstr>Calibri</vt:lpstr>
      <vt:lpstr>Courier New</vt:lpstr>
      <vt:lpstr>Times New Roman</vt:lpstr>
      <vt:lpstr>YS Text</vt:lpstr>
      <vt:lpstr>Тема Office</vt:lpstr>
      <vt:lpstr>Презентация PowerPoint</vt:lpstr>
      <vt:lpstr>Презентация PowerPoint</vt:lpstr>
      <vt:lpstr>Презентация PowerPoint</vt:lpstr>
      <vt:lpstr>Нормативно правовая база</vt:lpstr>
      <vt:lpstr>Презентация PowerPoint</vt:lpstr>
      <vt:lpstr>Презентация PowerPoint</vt:lpstr>
      <vt:lpstr>Презентация PowerPoint</vt:lpstr>
      <vt:lpstr>Федеральный закон от 21 декабря 1994 г. N 69-ФЗ "О пожарной безопасности" (с изменениями и дополнениями)</vt:lpstr>
      <vt:lpstr>Презентация PowerPoint</vt:lpstr>
      <vt:lpstr>Презентация PowerPoint</vt:lpstr>
      <vt:lpstr>Презентация PowerPoint</vt:lpstr>
      <vt:lpstr>Презентация PowerPoint</vt:lpstr>
      <vt:lpstr>ПРиказ от 18.11.21. №806 «Об организации Порядка, видов, сроков обучения лиц, …., проходящих обучение по дополнительной профессиональной программе в области пожарной безопасности»;</vt:lpstr>
      <vt:lpstr>Какие документы по пожбезопасности нужно подготовить к проверке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Новые изменения в Постановлении Правительства РФ от 16 сентября 2020 г. № 1479 "Об утверждении Правил противопожарного режима в Российской Федерации </vt:lpstr>
      <vt:lpstr>знак на пожарный гидрант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Постановление Правительства РФ от 16 сентября 2020 г. № 1479 "Об утверждении Правил противопожарного режима в Российской Федерации"</vt:lpstr>
      <vt:lpstr>16. На объектах защиты запрещается:</vt:lpstr>
      <vt:lpstr>17. Руководители организаций:</vt:lpstr>
      <vt:lpstr>Презентация PowerPoint</vt:lpstr>
      <vt:lpstr>27. При эксплуатации эвакуационных путей запрещается:</vt:lpstr>
      <vt:lpstr>Презентация PowerPoint</vt:lpstr>
      <vt:lpstr>Презентация PowerPoint</vt:lpstr>
      <vt:lpstr>Презентация PowerPoint</vt:lpstr>
      <vt:lpstr>40. При эксплуатации газовых приборов запрещается: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II. Территории поселений и населенных пунктов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Паспорт</vt:lpstr>
      <vt:lpstr>XIV. Объекты хранения </vt:lpstr>
      <vt:lpstr>299. При хранении газа:</vt:lpstr>
      <vt:lpstr>XVIII. Требования к инструкции о мерах пожарной безопасности</vt:lpstr>
      <vt:lpstr>Презентация PowerPoint</vt:lpstr>
      <vt:lpstr>XIX. Обеспечение объектов защиты первичными средствами пожаротушения</vt:lpstr>
      <vt:lpstr>Презентация PowerPoint</vt:lpstr>
      <vt:lpstr>Презентация PowerPoint</vt:lpstr>
      <vt:lpstr>Презентация PowerPoint</vt:lpstr>
      <vt:lpstr>Презентация PowerPoint</vt:lpstr>
      <vt:lpstr>XX. Порядок оформления паспорта населенного пункта, паспорта территории</vt:lpstr>
      <vt:lpstr>Презентация PowerPoint</vt:lpstr>
      <vt:lpstr>Презентация PowerPoint</vt:lpstr>
      <vt:lpstr>Приложение № 9 к Правилам противопожарногорежима в Российской Федерации (форма)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Карты,  планы, профили  и их назначение </dc:title>
  <dc:creator>Отец</dc:creator>
  <cp:lastModifiedBy>424-user</cp:lastModifiedBy>
  <cp:revision>81</cp:revision>
  <dcterms:created xsi:type="dcterms:W3CDTF">2021-06-26T05:22:50Z</dcterms:created>
  <dcterms:modified xsi:type="dcterms:W3CDTF">2023-10-23T01:12:28Z</dcterms:modified>
</cp:coreProperties>
</file>